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34" r:id="rId49"/>
    <p:sldId id="336" r:id="rId50"/>
    <p:sldId id="337" r:id="rId51"/>
    <p:sldId id="338" r:id="rId52"/>
    <p:sldId id="339" r:id="rId53"/>
    <p:sldId id="335" r:id="rId54"/>
    <p:sldId id="323" r:id="rId55"/>
    <p:sldId id="324" r:id="rId56"/>
    <p:sldId id="325" r:id="rId57"/>
    <p:sldId id="326" r:id="rId58"/>
    <p:sldId id="327" r:id="rId59"/>
    <p:sldId id="328" r:id="rId60"/>
    <p:sldId id="329" r:id="rId61"/>
    <p:sldId id="330" r:id="rId62"/>
    <p:sldId id="331" r:id="rId63"/>
    <p:sldId id="332" r:id="rId64"/>
    <p:sldId id="333" r:id="rId65"/>
    <p:sldId id="340" r:id="rId66"/>
    <p:sldId id="341" r:id="rId67"/>
    <p:sldId id="343" r:id="rId68"/>
    <p:sldId id="344" r:id="rId6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1pPr>
    <a:lvl2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2pPr>
    <a:lvl3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3pPr>
    <a:lvl4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4pPr>
    <a:lvl5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5pPr>
    <a:lvl6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6pPr>
    <a:lvl7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7pPr>
    <a:lvl8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8pPr>
    <a:lvl9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noFill/>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1270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2"/>
          <a:stretch>
            <a:fillRect/>
          </a:stretch>
        </p:blipFill>
        <p:spPr>
          <a:xfrm>
            <a:off x="11315700" y="6972300"/>
            <a:ext cx="2771878" cy="431800"/>
          </a:xfrm>
          <a:prstGeom prst="rect">
            <a:avLst/>
          </a:prstGeom>
          <a:ln w="12700">
            <a:miter lim="400000"/>
          </a:ln>
        </p:spPr>
      </p:pic>
      <p:sp>
        <p:nvSpPr>
          <p:cNvPr id="12" name="Title Text"/>
          <p:cNvSpPr txBox="1">
            <a:spLocks noGrp="1"/>
          </p:cNvSpPr>
          <p:nvPr>
            <p:ph type="title"/>
          </p:nvPr>
        </p:nvSpPr>
        <p:spPr>
          <a:xfrm>
            <a:off x="3175000" y="2857500"/>
            <a:ext cx="19050000" cy="3556000"/>
          </a:xfrm>
          <a:prstGeom prst="rect">
            <a:avLst/>
          </a:prstGeom>
          <a:effectLst>
            <a:outerShdw blurRad="25400" dist="38100" dir="2700000" rotWithShape="0">
              <a:srgbClr val="6D625D">
                <a:alpha val="90000"/>
              </a:srgbClr>
            </a:outerShdw>
          </a:effectLst>
        </p:spPr>
        <p:txBody>
          <a:bodyPr anchor="b"/>
          <a:lstStyle>
            <a:lvl1pPr>
              <a:defRPr sz="10800">
                <a:solidFill>
                  <a:srgbClr val="BEA56D"/>
                </a:solidFill>
                <a:effectLst>
                  <a:outerShdw blurRad="38100" dist="25400" dir="15900000" rotWithShape="0">
                    <a:srgbClr val="000000">
                      <a:alpha val="90000"/>
                    </a:srgbClr>
                  </a:outerShdw>
                </a:effectLst>
              </a:defRPr>
            </a:lvl1pPr>
          </a:lstStyle>
          <a:p>
            <a:r>
              <a:t>Title Text</a:t>
            </a:r>
          </a:p>
        </p:txBody>
      </p:sp>
      <p:sp>
        <p:nvSpPr>
          <p:cNvPr id="13" name="Body Level One…"/>
          <p:cNvSpPr txBox="1">
            <a:spLocks noGrp="1"/>
          </p:cNvSpPr>
          <p:nvPr>
            <p:ph type="body" sz="quarter" idx="1"/>
          </p:nvPr>
        </p:nvSpPr>
        <p:spPr>
          <a:xfrm>
            <a:off x="3175000" y="7747000"/>
            <a:ext cx="19050000" cy="2540000"/>
          </a:xfrm>
          <a:prstGeom prst="rect">
            <a:avLst/>
          </a:prstGeom>
          <a:effectLst>
            <a:outerShdw blurRad="25400" dist="38100" dir="2700000" rotWithShape="0">
              <a:srgbClr val="6D625D">
                <a:alpha val="90000"/>
              </a:srgbClr>
            </a:outerShdw>
          </a:effectLst>
        </p:spPr>
        <p:txBody>
          <a:bodyPr anchor="t"/>
          <a:lstStyle>
            <a:lvl1pPr marL="0" indent="0" algn="ctr">
              <a:spcBef>
                <a:spcPts val="0"/>
              </a:spcBef>
              <a:buSzTx/>
              <a:buNone/>
              <a:defRPr sz="7000" i="1">
                <a:solidFill>
                  <a:srgbClr val="BEA56D"/>
                </a:solidFill>
                <a:effectLst>
                  <a:outerShdw blurRad="25400" dist="38100" dir="15900000" rotWithShape="0">
                    <a:srgbClr val="000000">
                      <a:alpha val="90000"/>
                    </a:srgbClr>
                  </a:outerShdw>
                </a:effectLst>
              </a:defRPr>
            </a:lvl1pPr>
            <a:lvl2pPr marL="0" indent="0" algn="ctr">
              <a:spcBef>
                <a:spcPts val="0"/>
              </a:spcBef>
              <a:buSzTx/>
              <a:buNone/>
              <a:defRPr sz="7000" i="1">
                <a:solidFill>
                  <a:srgbClr val="BEA56D"/>
                </a:solidFill>
                <a:effectLst>
                  <a:outerShdw blurRad="25400" dist="38100" dir="15900000" rotWithShape="0">
                    <a:srgbClr val="000000">
                      <a:alpha val="90000"/>
                    </a:srgbClr>
                  </a:outerShdw>
                </a:effectLst>
              </a:defRPr>
            </a:lvl2pPr>
            <a:lvl3pPr marL="0" indent="0" algn="ctr">
              <a:spcBef>
                <a:spcPts val="0"/>
              </a:spcBef>
              <a:buSzTx/>
              <a:buNone/>
              <a:defRPr sz="7000" i="1">
                <a:solidFill>
                  <a:srgbClr val="BEA56D"/>
                </a:solidFill>
                <a:effectLst>
                  <a:outerShdw blurRad="25400" dist="38100" dir="15900000" rotWithShape="0">
                    <a:srgbClr val="000000">
                      <a:alpha val="90000"/>
                    </a:srgbClr>
                  </a:outerShdw>
                </a:effectLst>
              </a:defRPr>
            </a:lvl3pPr>
            <a:lvl4pPr marL="0" indent="0" algn="ctr">
              <a:spcBef>
                <a:spcPts val="0"/>
              </a:spcBef>
              <a:buSzTx/>
              <a:buNone/>
              <a:defRPr sz="7000" i="1">
                <a:solidFill>
                  <a:srgbClr val="BEA56D"/>
                </a:solidFill>
                <a:effectLst>
                  <a:outerShdw blurRad="25400" dist="38100" dir="15900000" rotWithShape="0">
                    <a:srgbClr val="000000">
                      <a:alpha val="90000"/>
                    </a:srgbClr>
                  </a:outerShdw>
                </a:effectLst>
              </a:defRPr>
            </a:lvl4pPr>
            <a:lvl5pPr marL="0" indent="0" algn="ctr">
              <a:spcBef>
                <a:spcPts val="0"/>
              </a:spcBef>
              <a:buSzTx/>
              <a:buNone/>
              <a:defRPr sz="7000" i="1">
                <a:solidFill>
                  <a:srgbClr val="BEA56D"/>
                </a:solidFill>
                <a:effectLst>
                  <a:outerShdw blurRad="25400" dist="38100" dir="15900000" rotWithShape="0">
                    <a:srgbClr val="000000">
                      <a:alpha val="9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2419693" y="12719050"/>
            <a:ext cx="419101" cy="457200"/>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spTree>
      <p:nvGrpSpPr>
        <p:cNvPr id="1" name=""/>
        <p:cNvGrpSpPr/>
        <p:nvPr/>
      </p:nvGrpSpPr>
      <p:grpSpPr>
        <a:xfrm>
          <a:off x="0" y="0"/>
          <a:ext cx="0" cy="0"/>
          <a:chOff x="0" y="0"/>
          <a:chExt cx="0" cy="0"/>
        </a:xfrm>
      </p:grpSpPr>
      <p:sp>
        <p:nvSpPr>
          <p:cNvPr id="95" name="— Иван Арсентьев"/>
          <p:cNvSpPr txBox="1">
            <a:spLocks noGrp="1"/>
          </p:cNvSpPr>
          <p:nvPr>
            <p:ph type="body" sz="quarter" idx="21"/>
          </p:nvPr>
        </p:nvSpPr>
        <p:spPr>
          <a:xfrm>
            <a:off x="2374900" y="8980351"/>
            <a:ext cx="19621500" cy="698501"/>
          </a:xfrm>
          <a:prstGeom prst="rect">
            <a:avLst/>
          </a:prstGeom>
        </p:spPr>
        <p:txBody>
          <a:bodyPr>
            <a:spAutoFit/>
          </a:bodyPr>
          <a:lstStyle>
            <a:lvl1pPr marL="0" indent="0" algn="ctr">
              <a:spcBef>
                <a:spcPts val="0"/>
              </a:spcBef>
              <a:buSzTx/>
              <a:buNone/>
              <a:defRPr sz="4200" i="1"/>
            </a:lvl1pPr>
          </a:lstStyle>
          <a:p>
            <a:r>
              <a:t>— Иван Арсентьев</a:t>
            </a:r>
          </a:p>
        </p:txBody>
      </p:sp>
      <p:sp>
        <p:nvSpPr>
          <p:cNvPr id="96" name="«Место ввода цитаты»."/>
          <p:cNvSpPr txBox="1">
            <a:spLocks noGrp="1"/>
          </p:cNvSpPr>
          <p:nvPr>
            <p:ph type="body" sz="quarter" idx="22"/>
          </p:nvPr>
        </p:nvSpPr>
        <p:spPr>
          <a:xfrm>
            <a:off x="2387600" y="6070600"/>
            <a:ext cx="19621500" cy="876300"/>
          </a:xfrm>
          <a:prstGeom prst="rect">
            <a:avLst/>
          </a:prstGeom>
        </p:spPr>
        <p:txBody>
          <a:bodyPr>
            <a:spAutoFit/>
          </a:bodyPr>
          <a:lstStyle>
            <a:lvl1pPr marL="0" indent="0" algn="ctr">
              <a:spcBef>
                <a:spcPts val="3300"/>
              </a:spcBef>
              <a:buSzTx/>
              <a:buNone/>
              <a:defRPr sz="5400" i="1"/>
            </a:lvl1pPr>
          </a:lstStyle>
          <a:p>
            <a:r>
              <a:t>«Место ввода цитаты».</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spTree>
      <p:nvGrpSpPr>
        <p:cNvPr id="1" name=""/>
        <p:cNvGrpSpPr/>
        <p:nvPr/>
      </p:nvGrpSpPr>
      <p:grpSpPr>
        <a:xfrm>
          <a:off x="0" y="0"/>
          <a:ext cx="0" cy="0"/>
          <a:chOff x="0" y="0"/>
          <a:chExt cx="0" cy="0"/>
        </a:xfrm>
      </p:grpSpPr>
      <p:sp>
        <p:nvSpPr>
          <p:cNvPr id="104" name="Image"/>
          <p:cNvSpPr>
            <a:spLocks noGrp="1"/>
          </p:cNvSpPr>
          <p:nvPr>
            <p:ph type="pic" idx="21"/>
          </p:nvPr>
        </p:nvSpPr>
        <p:spPr>
          <a:xfrm>
            <a:off x="-100666" y="-1981200"/>
            <a:ext cx="24601223" cy="16408400"/>
          </a:xfrm>
          <a:prstGeom prst="rect">
            <a:avLst/>
          </a:prstGeom>
        </p:spPr>
        <p:txBody>
          <a:bodyPr lIns="91439" tIns="45719" rIns="91439" bIns="45719" anchor="t">
            <a:noAutofit/>
          </a:bodyPr>
          <a:lstStyle/>
          <a:p>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Внутренняя обложка">
    <p:spTree>
      <p:nvGrpSpPr>
        <p:cNvPr id="1" name=""/>
        <p:cNvGrpSpPr/>
        <p:nvPr/>
      </p:nvGrpSpPr>
      <p:grpSpPr>
        <a:xfrm>
          <a:off x="0" y="0"/>
          <a:ext cx="0" cy="0"/>
          <a:chOff x="0" y="0"/>
          <a:chExt cx="0" cy="0"/>
        </a:xfrm>
      </p:grpSpPr>
      <p:sp>
        <p:nvSpPr>
          <p:cNvPr id="21" name="108150108_3243x2163.jpeg"/>
          <p:cNvSpPr>
            <a:spLocks noGrp="1"/>
          </p:cNvSpPr>
          <p:nvPr>
            <p:ph type="pic" idx="21"/>
          </p:nvPr>
        </p:nvSpPr>
        <p:spPr>
          <a:xfrm>
            <a:off x="3850765" y="-260764"/>
            <a:ext cx="16622963" cy="11087102"/>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2044700" y="9779000"/>
            <a:ext cx="20320000" cy="1905000"/>
          </a:xfrm>
          <a:prstGeom prst="rect">
            <a:avLst/>
          </a:prstGeom>
        </p:spPr>
        <p:txBody>
          <a:bodyPr/>
          <a:lstStyle/>
          <a:p>
            <a:r>
              <a:t>Title Text</a:t>
            </a:r>
          </a:p>
        </p:txBody>
      </p:sp>
      <p:sp>
        <p:nvSpPr>
          <p:cNvPr id="23" name="Body Level One…"/>
          <p:cNvSpPr txBox="1">
            <a:spLocks noGrp="1"/>
          </p:cNvSpPr>
          <p:nvPr>
            <p:ph type="body" sz="quarter" idx="1"/>
          </p:nvPr>
        </p:nvSpPr>
        <p:spPr>
          <a:xfrm>
            <a:off x="2044700" y="11684000"/>
            <a:ext cx="20320000" cy="952500"/>
          </a:xfrm>
          <a:prstGeom prst="rect">
            <a:avLst/>
          </a:prstGeom>
        </p:spPr>
        <p:txBody>
          <a:bodyPr/>
          <a:lstStyle>
            <a:lvl1pPr marL="0" indent="0" algn="ctr">
              <a:spcBef>
                <a:spcPts val="0"/>
              </a:spcBef>
              <a:buSzTx/>
              <a:buNone/>
              <a:defRPr sz="4800" i="1"/>
            </a:lvl1pPr>
            <a:lvl2pPr marL="0" indent="0" algn="ctr">
              <a:spcBef>
                <a:spcPts val="0"/>
              </a:spcBef>
              <a:buSzTx/>
              <a:buNone/>
              <a:defRPr sz="4800" i="1"/>
            </a:lvl2pPr>
            <a:lvl3pPr marL="0" indent="0" algn="ctr">
              <a:spcBef>
                <a:spcPts val="0"/>
              </a:spcBef>
              <a:buSzTx/>
              <a:buNone/>
              <a:defRPr sz="4800" i="1"/>
            </a:lvl3pPr>
            <a:lvl4pPr marL="0" indent="0" algn="ctr">
              <a:spcBef>
                <a:spcPts val="0"/>
              </a:spcBef>
              <a:buSzTx/>
              <a:buNone/>
              <a:defRPr sz="4800" i="1"/>
            </a:lvl4pPr>
            <a:lvl5pPr marL="0" indent="0" algn="ctr">
              <a:spcBef>
                <a:spcPts val="0"/>
              </a:spcBef>
              <a:buSzTx/>
              <a:buNone/>
              <a:defRPr sz="4800" i="1"/>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11969750" y="128905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spTree>
      <p:nvGrpSpPr>
        <p:cNvPr id="1" name=""/>
        <p:cNvGrpSpPr/>
        <p:nvPr/>
      </p:nvGrpSpPr>
      <p:grpSpPr>
        <a:xfrm>
          <a:off x="0" y="0"/>
          <a:ext cx="0" cy="0"/>
          <a:chOff x="0" y="0"/>
          <a:chExt cx="0" cy="0"/>
        </a:xfrm>
      </p:grpSpPr>
      <p:sp>
        <p:nvSpPr>
          <p:cNvPr id="31" name="Title Text"/>
          <p:cNvSpPr txBox="1">
            <a:spLocks noGrp="1"/>
          </p:cNvSpPr>
          <p:nvPr>
            <p:ph type="title"/>
          </p:nvPr>
        </p:nvSpPr>
        <p:spPr>
          <a:xfrm>
            <a:off x="2032000" y="5270500"/>
            <a:ext cx="20320000" cy="3175000"/>
          </a:xfrm>
          <a:prstGeom prst="rect">
            <a:avLst/>
          </a:prstGeom>
        </p:spPr>
        <p:txBody>
          <a:bodyPr/>
          <a:lstStyle/>
          <a:p>
            <a:r>
              <a:t>Title Text</a:t>
            </a:r>
          </a:p>
        </p:txBody>
      </p:sp>
      <p:sp>
        <p:nvSpPr>
          <p:cNvPr id="32" name="Slide Number"/>
          <p:cNvSpPr txBox="1">
            <a:spLocks noGrp="1"/>
          </p:cNvSpPr>
          <p:nvPr>
            <p:ph type="sldNum" sz="quarter" idx="2"/>
          </p:nvPr>
        </p:nvSpPr>
        <p:spPr>
          <a:xfrm>
            <a:off x="11969750" y="12706350"/>
            <a:ext cx="419101" cy="457200"/>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stretch>
            <a:fillRect/>
          </a:stretch>
        </p:blipFill>
        <p:spPr>
          <a:xfrm>
            <a:off x="5405425" y="6920086"/>
            <a:ext cx="2771878" cy="431801"/>
          </a:xfrm>
          <a:prstGeom prst="rect">
            <a:avLst/>
          </a:prstGeom>
          <a:ln w="12700">
            <a:miter lim="400000"/>
          </a:ln>
        </p:spPr>
      </p:pic>
      <p:sp>
        <p:nvSpPr>
          <p:cNvPr id="40" name="108150108_3243x2163.jpeg"/>
          <p:cNvSpPr>
            <a:spLocks noGrp="1"/>
          </p:cNvSpPr>
          <p:nvPr>
            <p:ph type="pic" idx="21"/>
          </p:nvPr>
        </p:nvSpPr>
        <p:spPr>
          <a:xfrm>
            <a:off x="11016969" y="2088583"/>
            <a:ext cx="14354838" cy="9574319"/>
          </a:xfrm>
          <a:prstGeom prst="rect">
            <a:avLst/>
          </a:prstGeom>
          <a:ln w="9525">
            <a:round/>
          </a:ln>
        </p:spPr>
        <p:txBody>
          <a:bodyPr lIns="91439" tIns="45719" rIns="91439" bIns="45719" anchor="t">
            <a:noAutofit/>
          </a:bodyPr>
          <a:lstStyle/>
          <a:p>
            <a:endParaRPr/>
          </a:p>
        </p:txBody>
      </p:sp>
      <p:sp>
        <p:nvSpPr>
          <p:cNvPr id="41" name="Title Text"/>
          <p:cNvSpPr txBox="1">
            <a:spLocks noGrp="1"/>
          </p:cNvSpPr>
          <p:nvPr>
            <p:ph type="title"/>
          </p:nvPr>
        </p:nvSpPr>
        <p:spPr>
          <a:xfrm>
            <a:off x="762000" y="2070100"/>
            <a:ext cx="12065000" cy="4406900"/>
          </a:xfrm>
          <a:prstGeom prst="rect">
            <a:avLst/>
          </a:prstGeom>
        </p:spPr>
        <p:txBody>
          <a:bodyPr anchor="b"/>
          <a:lstStyle/>
          <a:p>
            <a:r>
              <a:t>Title Text</a:t>
            </a:r>
          </a:p>
        </p:txBody>
      </p:sp>
      <p:sp>
        <p:nvSpPr>
          <p:cNvPr id="42" name="Body Level One…"/>
          <p:cNvSpPr txBox="1">
            <a:spLocks noGrp="1"/>
          </p:cNvSpPr>
          <p:nvPr>
            <p:ph type="body" sz="quarter" idx="1"/>
          </p:nvPr>
        </p:nvSpPr>
        <p:spPr>
          <a:xfrm>
            <a:off x="762000" y="7810500"/>
            <a:ext cx="12065000" cy="3797300"/>
          </a:xfrm>
          <a:prstGeom prst="rect">
            <a:avLst/>
          </a:prstGeom>
        </p:spPr>
        <p:txBody>
          <a:bodyPr anchor="t"/>
          <a:lstStyle>
            <a:lvl1pPr marL="0" indent="0" algn="ctr">
              <a:spcBef>
                <a:spcPts val="0"/>
              </a:spcBef>
              <a:buSzTx/>
              <a:buNone/>
              <a:defRPr sz="4800" i="1"/>
            </a:lvl1pPr>
            <a:lvl2pPr marL="0" indent="0" algn="ctr">
              <a:spcBef>
                <a:spcPts val="0"/>
              </a:spcBef>
              <a:buSzTx/>
              <a:buNone/>
              <a:defRPr sz="4800" i="1"/>
            </a:lvl2pPr>
            <a:lvl3pPr marL="0" indent="0" algn="ctr">
              <a:spcBef>
                <a:spcPts val="0"/>
              </a:spcBef>
              <a:buSzTx/>
              <a:buNone/>
              <a:defRPr sz="4800" i="1"/>
            </a:lvl3pPr>
            <a:lvl4pPr marL="0" indent="0" algn="ctr">
              <a:spcBef>
                <a:spcPts val="0"/>
              </a:spcBef>
              <a:buSzTx/>
              <a:buNone/>
              <a:defRPr sz="4800" i="1"/>
            </a:lvl4pPr>
            <a:lvl5pPr marL="0" indent="0" algn="ctr">
              <a:spcBef>
                <a:spcPts val="0"/>
              </a:spcBef>
              <a:buSzTx/>
              <a:buNone/>
              <a:defRPr sz="4800" i="1"/>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сверху">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spTree>
      <p:nvGrpSpPr>
        <p:cNvPr id="1" name=""/>
        <p:cNvGrpSpPr/>
        <p:nvPr/>
      </p:nvGrpSpPr>
      <p:grpSpPr>
        <a:xfrm>
          <a:off x="0" y="0"/>
          <a:ext cx="0" cy="0"/>
          <a:chOff x="0" y="0"/>
          <a:chExt cx="0" cy="0"/>
        </a:xfrm>
      </p:grpSpPr>
      <p:sp>
        <p:nvSpPr>
          <p:cNvPr id="67" name="108150108_3243x2163.jpeg"/>
          <p:cNvSpPr>
            <a:spLocks noGrp="1"/>
          </p:cNvSpPr>
          <p:nvPr>
            <p:ph type="pic" sz="half" idx="21"/>
          </p:nvPr>
        </p:nvSpPr>
        <p:spPr>
          <a:xfrm>
            <a:off x="10123995" y="3094123"/>
            <a:ext cx="13830301" cy="9224465"/>
          </a:xfrm>
          <a:prstGeom prst="rect">
            <a:avLst/>
          </a:prstGeom>
          <a:ln w="9525">
            <a:round/>
          </a:ln>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2032000" y="1778000"/>
            <a:ext cx="20320000" cy="10160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3 шт.)">
    <p:spTree>
      <p:nvGrpSpPr>
        <p:cNvPr id="1" name=""/>
        <p:cNvGrpSpPr/>
        <p:nvPr/>
      </p:nvGrpSpPr>
      <p:grpSpPr>
        <a:xfrm>
          <a:off x="0" y="0"/>
          <a:ext cx="0" cy="0"/>
          <a:chOff x="0" y="0"/>
          <a:chExt cx="0" cy="0"/>
        </a:xfrm>
      </p:grpSpPr>
      <p:sp>
        <p:nvSpPr>
          <p:cNvPr id="85" name="Image"/>
          <p:cNvSpPr>
            <a:spLocks noGrp="1"/>
          </p:cNvSpPr>
          <p:nvPr>
            <p:ph type="pic" idx="21"/>
          </p:nvPr>
        </p:nvSpPr>
        <p:spPr>
          <a:xfrm>
            <a:off x="-1701800" y="755816"/>
            <a:ext cx="17883053" cy="11927551"/>
          </a:xfrm>
          <a:prstGeom prst="rect">
            <a:avLst/>
          </a:prstGeom>
          <a:ln w="9525">
            <a:round/>
          </a:ln>
        </p:spPr>
        <p:txBody>
          <a:bodyPr lIns="91439" tIns="45719" rIns="91439" bIns="45719" anchor="t">
            <a:noAutofit/>
          </a:bodyPr>
          <a:lstStyle/>
          <a:p>
            <a:endParaRPr/>
          </a:p>
        </p:txBody>
      </p:sp>
      <p:sp>
        <p:nvSpPr>
          <p:cNvPr id="86" name="Image"/>
          <p:cNvSpPr>
            <a:spLocks noGrp="1"/>
          </p:cNvSpPr>
          <p:nvPr>
            <p:ph type="pic" sz="quarter" idx="22"/>
          </p:nvPr>
        </p:nvSpPr>
        <p:spPr>
          <a:xfrm>
            <a:off x="13677900" y="863600"/>
            <a:ext cx="8940800" cy="6440803"/>
          </a:xfrm>
          <a:prstGeom prst="rect">
            <a:avLst/>
          </a:prstGeom>
          <a:ln w="9525">
            <a:round/>
          </a:ln>
        </p:spPr>
        <p:txBody>
          <a:bodyPr lIns="91439" tIns="45719" rIns="91439" bIns="45719" anchor="t">
            <a:noAutofit/>
          </a:bodyPr>
          <a:lstStyle/>
          <a:p>
            <a:endParaRPr/>
          </a:p>
        </p:txBody>
      </p:sp>
      <p:sp>
        <p:nvSpPr>
          <p:cNvPr id="87" name="Image"/>
          <p:cNvSpPr>
            <a:spLocks noGrp="1"/>
          </p:cNvSpPr>
          <p:nvPr>
            <p:ph type="pic" sz="half" idx="23"/>
          </p:nvPr>
        </p:nvSpPr>
        <p:spPr>
          <a:xfrm>
            <a:off x="12179300" y="5764608"/>
            <a:ext cx="10655300" cy="7103536"/>
          </a:xfrm>
          <a:prstGeom prst="rect">
            <a:avLst/>
          </a:prstGeom>
          <a:ln w="9525">
            <a:round/>
          </a:ln>
        </p:spPr>
        <p:txBody>
          <a:bodyPr lIns="91439" tIns="45719" rIns="91439" bIns="45719" anchor="t">
            <a:no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032000" y="558800"/>
            <a:ext cx="203200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2032000" y="3810000"/>
            <a:ext cx="20320000" cy="825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2725400"/>
            <a:ext cx="419101"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1pPr>
      <a:lvl2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2pPr>
      <a:lvl3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3pPr>
      <a:lvl4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4pPr>
      <a:lvl5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5pPr>
      <a:lvl6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6pPr>
      <a:lvl7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7pPr>
      <a:lvl8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8pPr>
      <a:lvl9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9pPr>
    </p:titleStyle>
    <p:bodyStyle>
      <a:lvl1pPr marL="6858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1pPr>
      <a:lvl2pPr marL="13716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2pPr>
      <a:lvl3pPr marL="20574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3pPr>
      <a:lvl4pPr marL="27432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4pPr>
      <a:lvl5pPr marL="34290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5pPr>
      <a:lvl6pPr marL="41148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6pPr>
      <a:lvl7pPr marL="48006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7pPr>
      <a:lvl8pPr marL="54864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8pPr>
      <a:lvl9pPr marL="61722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9pPr>
    </p:bodyStyle>
    <p:otherStyle>
      <a:lvl1pPr marL="0" marR="0" indent="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1pPr>
      <a:lvl2pPr marL="0" marR="0" indent="2286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2pPr>
      <a:lvl3pPr marL="0" marR="0" indent="4572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3pPr>
      <a:lvl4pPr marL="0" marR="0" indent="6858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4pPr>
      <a:lvl5pPr marL="0" marR="0" indent="9144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5pPr>
      <a:lvl6pPr marL="0" marR="0" indent="11430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6pPr>
      <a:lvl7pPr marL="0" marR="0" indent="13716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7pPr>
      <a:lvl8pPr marL="0" marR="0" indent="16002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8pPr>
      <a:lvl9pPr marL="0" marR="0" indent="18288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42.t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lib.uni-stuttgart.de/bitstream/11682/9394/1/MAIN-Submitted-02.06.17.pdf"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1002/wcms.1481"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002/wcms.1481"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02/wcms.1481"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i.org/10.1002/wcms.1481"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Биоинформатика — это не просто &amp;quot;поставьте компьютер и считайте&amp;quot;» | Новости  сибирской науки">
            <a:extLst>
              <a:ext uri="{FF2B5EF4-FFF2-40B4-BE49-F238E27FC236}">
                <a16:creationId xmlns:a16="http://schemas.microsoft.com/office/drawing/2014/main" id="{A464C753-CD21-4A98-A054-60646D757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4010374" cy="13716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86A25B7-2A55-43D0-8567-B871DE7D8283}"/>
              </a:ext>
            </a:extLst>
          </p:cNvPr>
          <p:cNvSpPr txBox="1">
            <a:spLocks/>
          </p:cNvSpPr>
          <p:nvPr/>
        </p:nvSpPr>
        <p:spPr>
          <a:xfrm>
            <a:off x="3238500" y="4226520"/>
            <a:ext cx="15925800" cy="1892379"/>
          </a:xfrm>
          <a:prstGeom prst="rect">
            <a:avLst/>
          </a:prstGeom>
          <a:solidFill>
            <a:sysClr val="windowText" lastClr="000000"/>
          </a:solidFill>
        </p:spPr>
        <p:txBody>
          <a:bodyPr vert="horz" wrap="square" lIns="91440" tIns="45720" rIns="91440" bIns="45720" numCol="1"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ru-RU" b="1" i="0" u="none" strike="noStrike" kern="1200" cap="none" spc="0" normalizeH="0" baseline="0" noProof="0" dirty="0">
                <a:ln>
                  <a:noFill/>
                </a:ln>
                <a:solidFill>
                  <a:sysClr val="window" lastClr="FFFFFF"/>
                </a:solidFill>
                <a:effectLst/>
                <a:uLnTx/>
                <a:uFillTx/>
                <a:latin typeface="Kelson Sans RU" charset="0"/>
                <a:ea typeface="Kelson Sans RU" charset="0"/>
                <a:cs typeface="+mj-cs"/>
              </a:rPr>
              <a:t>История и методология науки и техники в области биотехнических систем и технологий</a:t>
            </a:r>
            <a:endParaRPr kumimoji="0" lang="ru-RU" altLang="ko-KR" b="1" i="0" u="none" strike="noStrike" kern="1200" cap="none" spc="0" normalizeH="0" baseline="0" noProof="0" dirty="0">
              <a:ln>
                <a:noFill/>
              </a:ln>
              <a:solidFill>
                <a:sysClr val="window" lastClr="FFFFFF"/>
              </a:solidFill>
              <a:effectLst/>
              <a:uLnTx/>
              <a:uFillTx/>
              <a:latin typeface="Kelson Sans RU" charset="0"/>
              <a:ea typeface="Kelson Sans RU" charset="0"/>
              <a:cs typeface="+mj-cs"/>
            </a:endParaRPr>
          </a:p>
        </p:txBody>
      </p:sp>
      <p:sp>
        <p:nvSpPr>
          <p:cNvPr id="10" name="Subtitle 2">
            <a:extLst>
              <a:ext uri="{FF2B5EF4-FFF2-40B4-BE49-F238E27FC236}">
                <a16:creationId xmlns:a16="http://schemas.microsoft.com/office/drawing/2014/main" id="{F8E84F4D-9EDD-463B-A5E0-0FE25743EE79}"/>
              </a:ext>
            </a:extLst>
          </p:cNvPr>
          <p:cNvSpPr txBox="1">
            <a:spLocks/>
          </p:cNvSpPr>
          <p:nvPr/>
        </p:nvSpPr>
        <p:spPr>
          <a:xfrm>
            <a:off x="3238500" y="6040755"/>
            <a:ext cx="15925800" cy="1892379"/>
          </a:xfrm>
          <a:prstGeom prst="rect">
            <a:avLst/>
          </a:prstGeom>
          <a:solidFill>
            <a:sysClr val="windowText" lastClr="000000"/>
          </a:solidFill>
        </p:spPr>
        <p:txBody>
          <a:bodyPr vert="horz" wrap="square" lIns="91440" tIns="45720" rIns="91440" bIns="45720" numCol="1"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ru-RU" sz="6000" b="0" i="0" u="none" strike="noStrike" kern="1200" cap="none" spc="0" normalizeH="0" baseline="0" noProof="0" dirty="0">
                <a:ln>
                  <a:noFill/>
                </a:ln>
                <a:solidFill>
                  <a:sysClr val="window" lastClr="FFFFFF"/>
                </a:solidFill>
                <a:effectLst/>
                <a:uLnTx/>
                <a:uFillTx/>
                <a:latin typeface="Kelson Sans RU" charset="0"/>
                <a:ea typeface="Kelson Sans RU" charset="0"/>
                <a:cs typeface="+mn-cs"/>
              </a:rPr>
              <a:t>Лекция №3 – </a:t>
            </a:r>
            <a:r>
              <a:rPr kumimoji="0" lang="en-US" sz="6000" b="0" i="0" u="none" strike="noStrike" kern="1200" cap="none" spc="0" normalizeH="0" baseline="0" noProof="0" dirty="0">
                <a:ln>
                  <a:noFill/>
                </a:ln>
                <a:solidFill>
                  <a:sysClr val="window" lastClr="FFFFFF"/>
                </a:solidFill>
                <a:effectLst/>
                <a:uLnTx/>
                <a:uFillTx/>
                <a:latin typeface="Kelson Sans RU" charset="0"/>
                <a:ea typeface="Kelson Sans RU" charset="0"/>
                <a:cs typeface="+mn-cs"/>
              </a:rPr>
              <a:t>QIS</a:t>
            </a:r>
            <a:endParaRPr kumimoji="0" lang="ru-RU" sz="6000" b="0" i="0" u="none" strike="noStrike" kern="1200" cap="none" spc="0" normalizeH="0" baseline="0" noProof="0" dirty="0">
              <a:ln>
                <a:noFill/>
              </a:ln>
              <a:solidFill>
                <a:sysClr val="window" lastClr="FFFFFF"/>
              </a:solidFill>
              <a:effectLst/>
              <a:uLnTx/>
              <a:uFillTx/>
              <a:latin typeface="Kelson Sans RU" charset="0"/>
              <a:ea typeface="Kelson Sans RU" charset="0"/>
              <a:cs typeface="+mn-cs"/>
            </a:endParaRPr>
          </a:p>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ru-RU" altLang="ko-KR" sz="6000" b="0" i="0" u="none" strike="noStrike" kern="1200" cap="none" spc="0" normalizeH="0" baseline="0" noProof="0" dirty="0">
                <a:ln>
                  <a:noFill/>
                </a:ln>
                <a:solidFill>
                  <a:sysClr val="window" lastClr="FFFFFF"/>
                </a:solidFill>
                <a:effectLst/>
                <a:uLnTx/>
                <a:uFillTx/>
                <a:latin typeface="Kelson Sans RU" charset="0"/>
                <a:ea typeface="Kelson Sans RU" charset="0"/>
                <a:cs typeface="+mn-cs"/>
              </a:rPr>
              <a:t>Юхновский И.А</a:t>
            </a:r>
          </a:p>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ko-KR" altLang="en-US" sz="6000" b="0" i="0" u="none" strike="noStrike" kern="1200" cap="none" spc="0" normalizeH="0" baseline="0" noProof="0" dirty="0">
              <a:ln>
                <a:noFill/>
              </a:ln>
              <a:solidFill>
                <a:sysClr val="window" lastClr="FFFFFF"/>
              </a:solidFill>
              <a:effectLst/>
              <a:uLnTx/>
              <a:uFillTx/>
              <a:latin typeface="Kelson Sans RU" charset="0"/>
              <a:ea typeface="Kelson Sans RU" charset="0"/>
              <a:cs typeface="+mn-cs"/>
            </a:endParaRPr>
          </a:p>
        </p:txBody>
      </p:sp>
      <p:pic>
        <p:nvPicPr>
          <p:cNvPr id="13" name="Рисунок 54">
            <a:extLst>
              <a:ext uri="{FF2B5EF4-FFF2-40B4-BE49-F238E27FC236}">
                <a16:creationId xmlns:a16="http://schemas.microsoft.com/office/drawing/2014/main" id="{01712DEB-5B46-4439-8347-663B7CCC6F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0" y="0"/>
            <a:ext cx="3810635" cy="1991360"/>
          </a:xfrm>
          <a:prstGeom prst="rect">
            <a:avLst/>
          </a:prstGeom>
          <a:noFill/>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Возможность управлять квантовыми полями и материей"/>
          <p:cNvSpPr txBox="1">
            <a:spLocks noGrp="1"/>
          </p:cNvSpPr>
          <p:nvPr>
            <p:ph type="title"/>
          </p:nvPr>
        </p:nvSpPr>
        <p:spPr>
          <a:prstGeom prst="rect">
            <a:avLst/>
          </a:prstGeom>
        </p:spPr>
        <p:txBody>
          <a:bodyPr/>
          <a:lstStyle>
            <a:lvl1pPr defTabSz="568070">
              <a:defRPr sz="7100">
                <a:effectLst>
                  <a:outerShdw blurRad="18034" dist="18034" dir="15900000" rotWithShape="0">
                    <a:srgbClr val="595650">
                      <a:alpha val="33000"/>
                    </a:srgbClr>
                  </a:outerShdw>
                </a:effectLst>
              </a:defRPr>
            </a:lvl1pPr>
          </a:lstStyle>
          <a:p>
            <a:r>
              <a:t>Возможность управлять квантовыми полями и материей</a:t>
            </a:r>
          </a:p>
        </p:txBody>
      </p:sp>
      <p:sp>
        <p:nvSpPr>
          <p:cNvPr id="156" name="Родился спрос на новые экспериментальные инструменты"/>
          <p:cNvSpPr txBox="1">
            <a:spLocks noGrp="1"/>
          </p:cNvSpPr>
          <p:nvPr>
            <p:ph type="body" sz="quarter" idx="1"/>
          </p:nvPr>
        </p:nvSpPr>
        <p:spPr>
          <a:xfrm>
            <a:off x="1262181" y="3194145"/>
            <a:ext cx="6739546" cy="8255001"/>
          </a:xfrm>
          <a:prstGeom prst="rect">
            <a:avLst/>
          </a:prstGeom>
        </p:spPr>
        <p:txBody>
          <a:bodyPr/>
          <a:lstStyle>
            <a:lvl1pPr marL="0" indent="0" algn="ctr">
              <a:buSzTx/>
              <a:buNone/>
            </a:lvl1pPr>
          </a:lstStyle>
          <a:p>
            <a:r>
              <a:t>Родился спрос на новые экспериментальные инструменты</a:t>
            </a:r>
          </a:p>
        </p:txBody>
      </p:sp>
      <p:pic>
        <p:nvPicPr>
          <p:cNvPr id="157" name="tools.jpg" descr="tools.jpg"/>
          <p:cNvPicPr>
            <a:picLocks noChangeAspect="1"/>
          </p:cNvPicPr>
          <p:nvPr/>
        </p:nvPicPr>
        <p:blipFill>
          <a:blip r:embed="rId2"/>
          <a:stretch>
            <a:fillRect/>
          </a:stretch>
        </p:blipFill>
        <p:spPr>
          <a:xfrm>
            <a:off x="8512823" y="3142728"/>
            <a:ext cx="15039388" cy="1002939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Инструменты"/>
          <p:cNvSpPr txBox="1">
            <a:spLocks noGrp="1"/>
          </p:cNvSpPr>
          <p:nvPr>
            <p:ph type="title"/>
          </p:nvPr>
        </p:nvSpPr>
        <p:spPr>
          <a:prstGeom prst="rect">
            <a:avLst/>
          </a:prstGeom>
        </p:spPr>
        <p:txBody>
          <a:bodyPr/>
          <a:lstStyle/>
          <a:p>
            <a:r>
              <a:t>Инструменты</a:t>
            </a:r>
          </a:p>
        </p:txBody>
      </p:sp>
      <p:sp>
        <p:nvSpPr>
          <p:cNvPr id="160" name="лазерное охлаждение и захват [28]…"/>
          <p:cNvSpPr txBox="1">
            <a:spLocks noGrp="1"/>
          </p:cNvSpPr>
          <p:nvPr>
            <p:ph type="body" idx="1"/>
          </p:nvPr>
        </p:nvSpPr>
        <p:spPr>
          <a:prstGeom prst="rect">
            <a:avLst/>
          </a:prstGeom>
        </p:spPr>
        <p:txBody>
          <a:bodyPr/>
          <a:lstStyle/>
          <a:p>
            <a:pPr marL="658368" indent="-658368" defTabSz="768095">
              <a:spcBef>
                <a:spcPts val="5400"/>
              </a:spcBef>
              <a:buBlip>
                <a:blip r:embed="rId2"/>
              </a:buBlip>
              <a:defRPr sz="5376"/>
            </a:pPr>
            <a:r>
              <a:t>лазерное охлаждение и захват [28]</a:t>
            </a:r>
          </a:p>
          <a:p>
            <a:pPr marL="658368" indent="-658368" defTabSz="768095">
              <a:spcBef>
                <a:spcPts val="5400"/>
              </a:spcBef>
              <a:buBlip>
                <a:blip r:embed="rId2"/>
              </a:buBlip>
              <a:defRPr sz="5376"/>
            </a:pPr>
            <a:r>
              <a:t>неклассические источники света:</a:t>
            </a:r>
          </a:p>
          <a:p>
            <a:pPr marL="1316736" lvl="1" indent="-658368" defTabSz="768095">
              <a:spcBef>
                <a:spcPts val="5400"/>
              </a:spcBef>
              <a:buBlip>
                <a:blip r:embed="rId2"/>
              </a:buBlip>
              <a:defRPr sz="5376"/>
            </a:pPr>
            <a:r>
              <a:t>сжатый свет[29]</a:t>
            </a:r>
          </a:p>
          <a:p>
            <a:pPr marL="1316736" lvl="1" indent="-658368" defTabSz="768095">
              <a:spcBef>
                <a:spcPts val="5400"/>
              </a:spcBef>
              <a:buBlip>
                <a:blip r:embed="rId2"/>
              </a:buBlip>
              <a:defRPr sz="5376"/>
            </a:pPr>
            <a:r>
              <a:t>запутанные фотоны [30]</a:t>
            </a:r>
          </a:p>
          <a:p>
            <a:pPr marL="658368" indent="-658368" defTabSz="768095">
              <a:spcBef>
                <a:spcPts val="5400"/>
              </a:spcBef>
              <a:buBlip>
                <a:blip r:embed="rId2"/>
              </a:buBlip>
              <a:defRPr sz="5376"/>
            </a:pPr>
            <a:r>
              <a:t>Cavity QED</a:t>
            </a:r>
          </a:p>
          <a:p>
            <a:pPr marL="658368" indent="-658368" defTabSz="768095">
              <a:spcBef>
                <a:spcPts val="5400"/>
              </a:spcBef>
              <a:buBlip>
                <a:blip r:embed="rId2"/>
              </a:buBlip>
              <a:defRPr sz="5376"/>
            </a:pPr>
            <a:r>
              <a:t>Circuit QED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avity QED"/>
          <p:cNvSpPr txBox="1">
            <a:spLocks noGrp="1"/>
          </p:cNvSpPr>
          <p:nvPr>
            <p:ph type="title"/>
          </p:nvPr>
        </p:nvSpPr>
        <p:spPr>
          <a:prstGeom prst="rect">
            <a:avLst/>
          </a:prstGeom>
        </p:spPr>
        <p:txBody>
          <a:bodyPr/>
          <a:lstStyle/>
          <a:p>
            <a:r>
              <a:t>Cavity QED</a:t>
            </a:r>
          </a:p>
        </p:txBody>
      </p:sp>
      <p:sp>
        <p:nvSpPr>
          <p:cNvPr id="163" name="Исследование взаимодействия света, заключенного в отражающей плоскости, с атомами или другими частицами в условиях, когда квантовая природа световых фотонов является значительной [31-33]"/>
          <p:cNvSpPr txBox="1">
            <a:spLocks noGrp="1"/>
          </p:cNvSpPr>
          <p:nvPr>
            <p:ph type="body" sz="half" idx="1"/>
          </p:nvPr>
        </p:nvSpPr>
        <p:spPr>
          <a:xfrm>
            <a:off x="2032000" y="8383503"/>
            <a:ext cx="20320000" cy="3681497"/>
          </a:xfrm>
          <a:prstGeom prst="rect">
            <a:avLst/>
          </a:prstGeom>
        </p:spPr>
        <p:txBody>
          <a:bodyPr/>
          <a:lstStyle>
            <a:lvl1pPr marL="0" indent="0">
              <a:buSzTx/>
              <a:buNone/>
            </a:lvl1pPr>
          </a:lstStyle>
          <a:p>
            <a:r>
              <a:t>Исследование взаимодействия света, заключенного в отражающей плоскости, с атомами или другими частицами в условиях, когда квантовая природа световых фотонов является значительной [31-33]</a:t>
            </a:r>
          </a:p>
        </p:txBody>
      </p:sp>
      <p:pic>
        <p:nvPicPr>
          <p:cNvPr id="164" name="Schematic-representation-of-an-atom-field-Cavity-QED-experiment-73-107.png" descr="Schematic-representation-of-an-atom-field-Cavity-QED-experiment-73-107.png"/>
          <p:cNvPicPr>
            <a:picLocks noChangeAspect="1"/>
          </p:cNvPicPr>
          <p:nvPr/>
        </p:nvPicPr>
        <p:blipFill>
          <a:blip r:embed="rId2"/>
          <a:stretch>
            <a:fillRect/>
          </a:stretch>
        </p:blipFill>
        <p:spPr>
          <a:xfrm>
            <a:off x="6196629" y="2789625"/>
            <a:ext cx="11990742" cy="552205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ircuit QED"/>
          <p:cNvSpPr txBox="1">
            <a:spLocks noGrp="1"/>
          </p:cNvSpPr>
          <p:nvPr>
            <p:ph type="title"/>
          </p:nvPr>
        </p:nvSpPr>
        <p:spPr>
          <a:xfrm>
            <a:off x="8364508" y="558800"/>
            <a:ext cx="13987492" cy="2159000"/>
          </a:xfrm>
          <a:prstGeom prst="rect">
            <a:avLst/>
          </a:prstGeom>
        </p:spPr>
        <p:txBody>
          <a:bodyPr/>
          <a:lstStyle/>
          <a:p>
            <a:r>
              <a:t>Circuit QED</a:t>
            </a:r>
          </a:p>
        </p:txBody>
      </p:sp>
      <p:sp>
        <p:nvSpPr>
          <p:cNvPr id="167" name="представляет средства изучения фундаментального взаимодействия между светом и веществом (квантовая оптика)…"/>
          <p:cNvSpPr txBox="1">
            <a:spLocks noGrp="1"/>
          </p:cNvSpPr>
          <p:nvPr>
            <p:ph type="body" sz="half" idx="1"/>
          </p:nvPr>
        </p:nvSpPr>
        <p:spPr>
          <a:xfrm>
            <a:off x="10026760" y="2424852"/>
            <a:ext cx="12325240" cy="9640148"/>
          </a:xfrm>
          <a:prstGeom prst="rect">
            <a:avLst/>
          </a:prstGeom>
        </p:spPr>
        <p:txBody>
          <a:bodyPr/>
          <a:lstStyle/>
          <a:p>
            <a:pPr marL="438911" indent="-438911" defTabSz="512063">
              <a:spcBef>
                <a:spcPts val="3600"/>
              </a:spcBef>
              <a:buBlip>
                <a:blip r:embed="rId2"/>
              </a:buBlip>
              <a:defRPr sz="3584"/>
            </a:pPr>
            <a:r>
              <a:t>представляет средства изучения фундаментального взаимодействия между светом и веществом (квантовая оптика)</a:t>
            </a:r>
          </a:p>
          <a:p>
            <a:pPr marL="438911" indent="-438911" defTabSz="512063">
              <a:spcBef>
                <a:spcPts val="3600"/>
              </a:spcBef>
              <a:buBlip>
                <a:blip r:embed="rId2"/>
              </a:buBlip>
              <a:defRPr sz="3584"/>
            </a:pPr>
            <a:r>
              <a:t>одиночный фотон в одномерном резонаторе когерентно соединяется с квантовым объектом (атомом)</a:t>
            </a:r>
          </a:p>
          <a:p>
            <a:pPr marL="438911" indent="-438911" defTabSz="512063">
              <a:spcBef>
                <a:spcPts val="3600"/>
              </a:spcBef>
              <a:buBlip>
                <a:blip r:embed="rId2"/>
              </a:buBlip>
              <a:defRPr sz="3584"/>
            </a:pPr>
            <a:r>
              <a:t>в отличии от Cavity QED фотон хранится в одномерном резонаторе на кристалле, а квантовый объект является не естественным атомом, а искусственным</a:t>
            </a:r>
          </a:p>
          <a:p>
            <a:pPr marL="438911" indent="-438911" defTabSz="512063">
              <a:spcBef>
                <a:spcPts val="3600"/>
              </a:spcBef>
              <a:buBlip>
                <a:blip r:embed="rId2"/>
              </a:buBlip>
              <a:defRPr sz="3584"/>
            </a:pPr>
            <a:r>
              <a:t>искусственные атомы - мезоскопические устройства, которые демонстрируют атомоподобный энергетический спектр</a:t>
            </a:r>
          </a:p>
          <a:p>
            <a:pPr marL="438911" indent="-438911" defTabSz="512063">
              <a:spcBef>
                <a:spcPts val="3600"/>
              </a:spcBef>
              <a:buBlip>
                <a:blip r:embed="rId2"/>
              </a:buBlip>
              <a:defRPr sz="3584"/>
            </a:pPr>
            <a:r>
              <a:t>резонатор - сверхпроводящие материалы Al(алюминий) и Nb(ниобий) с помощью литографии наносятся на диэлектрическую подложку Si(кремний) или Al</a:t>
            </a:r>
            <a:r>
              <a:rPr baseline="-27901"/>
              <a:t>2</a:t>
            </a:r>
            <a:r>
              <a:t>O</a:t>
            </a:r>
            <a:r>
              <a:rPr baseline="-27901"/>
              <a:t>3</a:t>
            </a:r>
            <a:r>
              <a:t>(сапфир) </a:t>
            </a:r>
          </a:p>
        </p:txBody>
      </p:sp>
      <p:pic>
        <p:nvPicPr>
          <p:cNvPr id="168" name="Circuit-QED-Schematic-illustration-not-to-scale-of-a-transmon-qubit-embedded-in-a.png" descr="Circuit-QED-Schematic-illustration-not-to-scale-of-a-transmon-qubit-embedded-in-a.png"/>
          <p:cNvPicPr>
            <a:picLocks noChangeAspect="1"/>
          </p:cNvPicPr>
          <p:nvPr/>
        </p:nvPicPr>
        <p:blipFill>
          <a:blip r:embed="rId3"/>
          <a:stretch>
            <a:fillRect/>
          </a:stretch>
        </p:blipFill>
        <p:spPr>
          <a:xfrm>
            <a:off x="959356" y="864238"/>
            <a:ext cx="7339206" cy="6789574"/>
          </a:xfrm>
          <a:prstGeom prst="rect">
            <a:avLst/>
          </a:prstGeom>
          <a:ln w="12700">
            <a:miter lim="400000"/>
          </a:ln>
        </p:spPr>
      </p:pic>
      <p:pic>
        <p:nvPicPr>
          <p:cNvPr id="169" name="a-Schematics-of-a-circuit-QED-realization-superconducting-qubits-coupled-to-a.png" descr="a-Schematics-of-a-circuit-QED-realization-superconducting-qubits-coupled-to-a.png"/>
          <p:cNvPicPr>
            <a:picLocks noChangeAspect="1"/>
          </p:cNvPicPr>
          <p:nvPr/>
        </p:nvPicPr>
        <p:blipFill>
          <a:blip r:embed="rId4"/>
          <a:stretch>
            <a:fillRect/>
          </a:stretch>
        </p:blipFill>
        <p:spPr>
          <a:xfrm>
            <a:off x="957035" y="8042748"/>
            <a:ext cx="8789715" cy="4756787"/>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Возникли новые вопросы"/>
          <p:cNvSpPr txBox="1">
            <a:spLocks noGrp="1"/>
          </p:cNvSpPr>
          <p:nvPr>
            <p:ph type="title"/>
          </p:nvPr>
        </p:nvSpPr>
        <p:spPr>
          <a:prstGeom prst="rect">
            <a:avLst/>
          </a:prstGeom>
        </p:spPr>
        <p:txBody>
          <a:bodyPr/>
          <a:lstStyle/>
          <a:p>
            <a:r>
              <a:t>Возникли новые вопросы</a:t>
            </a:r>
          </a:p>
        </p:txBody>
      </p:sp>
      <p:sp>
        <p:nvSpPr>
          <p:cNvPr id="172" name="В чем сила локальности в квантовой механике [35,36]…"/>
          <p:cNvSpPr txBox="1">
            <a:spLocks noGrp="1"/>
          </p:cNvSpPr>
          <p:nvPr>
            <p:ph type="body" idx="1"/>
          </p:nvPr>
        </p:nvSpPr>
        <p:spPr>
          <a:prstGeom prst="rect">
            <a:avLst/>
          </a:prstGeom>
        </p:spPr>
        <p:txBody>
          <a:bodyPr/>
          <a:lstStyle/>
          <a:p>
            <a:pPr marL="651509" indent="-651509" defTabSz="760094">
              <a:spcBef>
                <a:spcPts val="5400"/>
              </a:spcBef>
              <a:buBlip>
                <a:blip r:embed="rId2"/>
              </a:buBlip>
              <a:defRPr sz="5320"/>
            </a:pPr>
            <a:r>
              <a:t>В чем сила локальности в квантовой механике [35,36]</a:t>
            </a:r>
          </a:p>
          <a:p>
            <a:pPr marL="651509" indent="-651509" defTabSz="760094">
              <a:spcBef>
                <a:spcPts val="5400"/>
              </a:spcBef>
              <a:buBlip>
                <a:blip r:embed="rId2"/>
              </a:buBlip>
              <a:defRPr sz="5320"/>
            </a:pPr>
            <a:r>
              <a:t>В каком смысле квантовое состояние является состоянием знания и как мы должны обновить состояние, обусловленное знанием [37]</a:t>
            </a:r>
          </a:p>
          <a:p>
            <a:pPr marL="651509" indent="-651509" defTabSz="760094">
              <a:spcBef>
                <a:spcPts val="5400"/>
              </a:spcBef>
              <a:buBlip>
                <a:blip r:embed="rId2"/>
              </a:buBlip>
              <a:defRPr sz="5320"/>
            </a:pPr>
            <a:r>
              <a:t>Как теряется квантовая когерентность при переходе от микроскопического к макроскопическому [4,38]</a:t>
            </a:r>
          </a:p>
          <a:p>
            <a:pPr marL="0" indent="0" defTabSz="760094">
              <a:spcBef>
                <a:spcPts val="5400"/>
              </a:spcBef>
              <a:buSzTx/>
              <a:buNone/>
              <a:defRPr sz="5320"/>
            </a:pPr>
            <a:r>
              <a:t> Ответы на эти вопросы принесут понимание того, что в принципе возможно и как этого достичь</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informatica.jpg" descr="informatica.jpg"/>
          <p:cNvPicPr>
            <a:picLocks noGrp="1"/>
          </p:cNvPicPr>
          <p:nvPr>
            <p:ph type="pic" idx="21"/>
          </p:nvPr>
        </p:nvPicPr>
        <p:blipFill>
          <a:blip r:embed="rId2"/>
          <a:stretch>
            <a:fillRect/>
          </a:stretch>
        </p:blipFill>
        <p:spPr>
          <a:xfrm>
            <a:off x="3911600" y="1155700"/>
            <a:ext cx="16548100" cy="8674100"/>
          </a:xfrm>
          <a:prstGeom prst="rect">
            <a:avLst/>
          </a:prstGeom>
        </p:spPr>
      </p:pic>
      <p:sp>
        <p:nvSpPr>
          <p:cNvPr id="175" name="Информатика"/>
          <p:cNvSpPr txBox="1">
            <a:spLocks noGrp="1"/>
          </p:cNvSpPr>
          <p:nvPr>
            <p:ph type="title"/>
          </p:nvPr>
        </p:nvSpPr>
        <p:spPr>
          <a:prstGeom prst="rect">
            <a:avLst/>
          </a:prstGeom>
        </p:spPr>
        <p:txBody>
          <a:bodyPr/>
          <a:lstStyle/>
          <a:p>
            <a:r>
              <a:t>Информатика</a:t>
            </a:r>
          </a:p>
        </p:txBody>
      </p:sp>
      <p:sp>
        <p:nvSpPr>
          <p:cNvPr id="176" name="историческая справка"/>
          <p:cNvSpPr txBox="1">
            <a:spLocks noGrp="1"/>
          </p:cNvSpPr>
          <p:nvPr>
            <p:ph type="body" sz="quarter" idx="1"/>
          </p:nvPr>
        </p:nvSpPr>
        <p:spPr>
          <a:prstGeom prst="rect">
            <a:avLst/>
          </a:prstGeom>
        </p:spPr>
        <p:txBody>
          <a:bodyPr/>
          <a:lstStyle/>
          <a:p>
            <a:r>
              <a:t>историческая справка</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тьюринг.jpeg" descr="тьюринг.jpeg"/>
          <p:cNvPicPr>
            <a:picLocks noGrp="1"/>
          </p:cNvPicPr>
          <p:nvPr>
            <p:ph type="pic" idx="21"/>
          </p:nvPr>
        </p:nvPicPr>
        <p:blipFill>
          <a:blip r:embed="rId2"/>
          <a:stretch>
            <a:fillRect/>
          </a:stretch>
        </p:blipFill>
        <p:spPr>
          <a:xfrm>
            <a:off x="13068300" y="2070099"/>
            <a:ext cx="10198100" cy="9563101"/>
          </a:xfrm>
          <a:prstGeom prst="rect">
            <a:avLst/>
          </a:prstGeom>
        </p:spPr>
      </p:pic>
      <p:sp>
        <p:nvSpPr>
          <p:cNvPr id="179" name="Машина Тьюринга"/>
          <p:cNvSpPr txBox="1">
            <a:spLocks noGrp="1"/>
          </p:cNvSpPr>
          <p:nvPr>
            <p:ph type="title"/>
          </p:nvPr>
        </p:nvSpPr>
        <p:spPr>
          <a:prstGeom prst="rect">
            <a:avLst/>
          </a:prstGeom>
        </p:spPr>
        <p:txBody>
          <a:bodyPr/>
          <a:lstStyle/>
          <a:p>
            <a:r>
              <a:t>Машина Тьюринга</a:t>
            </a:r>
          </a:p>
        </p:txBody>
      </p:sp>
      <p:sp>
        <p:nvSpPr>
          <p:cNvPr id="180" name="Тьюринг ввел одноименную машину в контексте исследования основ математики, чтобы доказать невычислимость некоторых функций [39]"/>
          <p:cNvSpPr txBox="1">
            <a:spLocks noGrp="1"/>
          </p:cNvSpPr>
          <p:nvPr>
            <p:ph type="body" sz="quarter" idx="1"/>
          </p:nvPr>
        </p:nvSpPr>
        <p:spPr>
          <a:prstGeom prst="rect">
            <a:avLst/>
          </a:prstGeom>
        </p:spPr>
        <p:txBody>
          <a:bodyPr/>
          <a:lstStyle/>
          <a:p>
            <a:r>
              <a:t>Тьюринг ввел одноименную машину в контексте исследования основ математики, чтобы доказать невычислимость некоторых функций [39]</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Абстрагирование компьютера"/>
          <p:cNvSpPr txBox="1">
            <a:spLocks noGrp="1"/>
          </p:cNvSpPr>
          <p:nvPr>
            <p:ph type="title"/>
          </p:nvPr>
        </p:nvSpPr>
        <p:spPr>
          <a:prstGeom prst="rect">
            <a:avLst/>
          </a:prstGeom>
        </p:spPr>
        <p:txBody>
          <a:bodyPr/>
          <a:lstStyle/>
          <a:p>
            <a:r>
              <a:t>Абстрагирование компьютера</a:t>
            </a:r>
          </a:p>
        </p:txBody>
      </p:sp>
      <p:sp>
        <p:nvSpPr>
          <p:cNvPr id="183" name="Тьюринг вместе с Черчем [40] абстрагировали компьютеры от самих машин…"/>
          <p:cNvSpPr txBox="1">
            <a:spLocks noGrp="1"/>
          </p:cNvSpPr>
          <p:nvPr>
            <p:ph type="body" sz="half" idx="1"/>
          </p:nvPr>
        </p:nvSpPr>
        <p:spPr>
          <a:xfrm>
            <a:off x="2032000" y="3128590"/>
            <a:ext cx="9525000" cy="9017001"/>
          </a:xfrm>
          <a:prstGeom prst="rect">
            <a:avLst/>
          </a:prstGeom>
        </p:spPr>
        <p:txBody>
          <a:bodyPr/>
          <a:lstStyle/>
          <a:p>
            <a:pPr marL="0" indent="0">
              <a:buSzTx/>
              <a:buNone/>
            </a:pPr>
            <a:r>
              <a:t>Тьюринг вместе с Черчем [40] абстрагировали компьютеры от самих машин</a:t>
            </a:r>
          </a:p>
          <a:p>
            <a:pPr marL="0" indent="0">
              <a:buSzTx/>
              <a:buNone/>
            </a:pPr>
            <a:endParaRPr/>
          </a:p>
          <a:p>
            <a:pPr marL="0" indent="0">
              <a:buSzTx/>
              <a:buNone/>
            </a:pPr>
            <a:r>
              <a:t>Все разумные модели вычислений по существу эквивалентны и могут быть отражены на универсальную машину Тьюринга</a:t>
            </a:r>
          </a:p>
        </p:txBody>
      </p:sp>
      <p:pic>
        <p:nvPicPr>
          <p:cNvPr id="184" name="turing_cherch.jpeg" descr="turing_cherch.jpeg"/>
          <p:cNvPicPr>
            <a:picLocks noChangeAspect="1"/>
          </p:cNvPicPr>
          <p:nvPr/>
        </p:nvPicPr>
        <p:blipFill>
          <a:blip r:embed="rId2"/>
          <a:stretch>
            <a:fillRect/>
          </a:stretch>
        </p:blipFill>
        <p:spPr>
          <a:xfrm>
            <a:off x="11793120" y="3128590"/>
            <a:ext cx="11976427" cy="90170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hannon.jpg" descr="Shannon.jpg"/>
          <p:cNvPicPr>
            <a:picLocks noGrp="1"/>
          </p:cNvPicPr>
          <p:nvPr>
            <p:ph type="pic" idx="21"/>
          </p:nvPr>
        </p:nvPicPr>
        <p:blipFill>
          <a:blip r:embed="rId2"/>
          <a:stretch>
            <a:fillRect/>
          </a:stretch>
        </p:blipFill>
        <p:spPr>
          <a:xfrm>
            <a:off x="13068300" y="2070100"/>
            <a:ext cx="10198100" cy="9563100"/>
          </a:xfrm>
          <a:prstGeom prst="rect">
            <a:avLst/>
          </a:prstGeom>
        </p:spPr>
      </p:pic>
      <p:sp>
        <p:nvSpPr>
          <p:cNvPr id="187" name="Клод Шеннон"/>
          <p:cNvSpPr txBox="1">
            <a:spLocks noGrp="1"/>
          </p:cNvSpPr>
          <p:nvPr>
            <p:ph type="title"/>
          </p:nvPr>
        </p:nvSpPr>
        <p:spPr>
          <a:prstGeom prst="rect">
            <a:avLst/>
          </a:prstGeom>
        </p:spPr>
        <p:txBody>
          <a:bodyPr/>
          <a:lstStyle/>
          <a:p>
            <a:r>
              <a:t>Клод Шеннон</a:t>
            </a:r>
          </a:p>
        </p:txBody>
      </p:sp>
      <p:sp>
        <p:nvSpPr>
          <p:cNvPr id="188" name="Абстрагировал информацию от машин, которые ее обрабатывают.…"/>
          <p:cNvSpPr txBox="1">
            <a:spLocks noGrp="1"/>
          </p:cNvSpPr>
          <p:nvPr>
            <p:ph type="body" sz="quarter" idx="1"/>
          </p:nvPr>
        </p:nvSpPr>
        <p:spPr>
          <a:prstGeom prst="rect">
            <a:avLst/>
          </a:prstGeom>
        </p:spPr>
        <p:txBody>
          <a:bodyPr/>
          <a:lstStyle/>
          <a:p>
            <a:pPr marL="581950" indent="-581950" algn="l" defTabSz="792098">
              <a:buSzPct val="30000"/>
              <a:buBlip>
                <a:blip r:embed="rId3"/>
              </a:buBlip>
              <a:defRPr sz="4752"/>
            </a:pPr>
            <a:r>
              <a:t>Абстрагировал информацию от машин, которые ее обрабатывают. </a:t>
            </a:r>
          </a:p>
          <a:p>
            <a:pPr marL="581950" indent="-581950" algn="l" defTabSz="792098">
              <a:buSzPct val="30000"/>
              <a:buBlip>
                <a:blip r:embed="rId3"/>
              </a:buBlip>
              <a:defRPr sz="4752"/>
            </a:pPr>
            <a:r>
              <a:t>Изобрел бит</a:t>
            </a:r>
          </a:p>
          <a:p>
            <a:pPr marL="581950" indent="-581950" algn="l" defTabSz="792098">
              <a:buSzPct val="30000"/>
              <a:buBlip>
                <a:blip r:embed="rId3"/>
              </a:buBlip>
              <a:defRPr sz="4752"/>
            </a:pPr>
            <a:r>
              <a:t>Определил информацию в терминах наблюдателя</a:t>
            </a:r>
          </a:p>
          <a:p>
            <a:pPr marL="581950" indent="-581950" algn="l" defTabSz="792098">
              <a:buSzPct val="30000"/>
              <a:buBlip>
                <a:blip r:embed="rId3"/>
              </a:buBlip>
              <a:defRPr sz="4752"/>
            </a:pPr>
            <a:r>
              <a:t>Информация субъект</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Энтропия"/>
          <p:cNvSpPr txBox="1">
            <a:spLocks noGrp="1"/>
          </p:cNvSpPr>
          <p:nvPr>
            <p:ph type="title"/>
          </p:nvPr>
        </p:nvSpPr>
        <p:spPr>
          <a:prstGeom prst="rect">
            <a:avLst/>
          </a:prstGeom>
        </p:spPr>
        <p:txBody>
          <a:bodyPr/>
          <a:lstStyle/>
          <a:p>
            <a:r>
              <a:t>Энтропия</a:t>
            </a:r>
          </a:p>
        </p:txBody>
      </p:sp>
      <p:sp>
        <p:nvSpPr>
          <p:cNvPr id="191" name="Энтропия Больцмана и энтропия Шеннона содержат одну и ту-же математическую формулу, что навело на связь между ними"/>
          <p:cNvSpPr txBox="1">
            <a:spLocks noGrp="1"/>
          </p:cNvSpPr>
          <p:nvPr>
            <p:ph type="body" idx="1"/>
          </p:nvPr>
        </p:nvSpPr>
        <p:spPr>
          <a:prstGeom prst="rect">
            <a:avLst/>
          </a:prstGeom>
        </p:spPr>
        <p:txBody>
          <a:bodyPr/>
          <a:lstStyle>
            <a:lvl1pPr>
              <a:buBlip>
                <a:blip r:embed="rId2"/>
              </a:buBlip>
            </a:lvl1pPr>
          </a:lstStyle>
          <a:p>
            <a:r>
              <a:t>Энтропия Больцмана и энтропия Шеннона содержат одну и ту-же математическую формулу, что навело на связь между ними</a:t>
            </a:r>
          </a:p>
        </p:txBody>
      </p:sp>
      <p:pic>
        <p:nvPicPr>
          <p:cNvPr id="192" name="Image" descr="Image"/>
          <p:cNvPicPr>
            <a:picLocks noChangeAspect="1"/>
          </p:cNvPicPr>
          <p:nvPr/>
        </p:nvPicPr>
        <p:blipFill>
          <a:blip r:embed="rId3"/>
          <a:stretch>
            <a:fillRect/>
          </a:stretch>
        </p:blipFill>
        <p:spPr>
          <a:xfrm>
            <a:off x="9282717" y="9761577"/>
            <a:ext cx="5292903" cy="1204889"/>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title.jpg" descr="title.jpg"/>
          <p:cNvPicPr>
            <a:picLocks noGrp="1"/>
          </p:cNvPicPr>
          <p:nvPr>
            <p:ph type="pic" idx="21"/>
          </p:nvPr>
        </p:nvPicPr>
        <p:blipFill>
          <a:blip r:embed="rId2"/>
          <a:stretch>
            <a:fillRect/>
          </a:stretch>
        </p:blipFill>
        <p:spPr>
          <a:xfrm>
            <a:off x="3911600" y="1155700"/>
            <a:ext cx="16548100" cy="8674100"/>
          </a:xfrm>
          <a:prstGeom prst="rect">
            <a:avLst/>
          </a:prstGeom>
        </p:spPr>
      </p:pic>
      <p:sp>
        <p:nvSpPr>
          <p:cNvPr id="125" name="2-я квантовая революция"/>
          <p:cNvSpPr txBox="1">
            <a:spLocks noGrp="1"/>
          </p:cNvSpPr>
          <p:nvPr>
            <p:ph type="title"/>
          </p:nvPr>
        </p:nvSpPr>
        <p:spPr>
          <a:prstGeom prst="rect">
            <a:avLst/>
          </a:prstGeom>
        </p:spPr>
        <p:txBody>
          <a:bodyPr/>
          <a:lstStyle/>
          <a:p>
            <a:r>
              <a:t>2-я квантовая революция</a:t>
            </a:r>
          </a:p>
        </p:txBody>
      </p:sp>
      <p:sp>
        <p:nvSpPr>
          <p:cNvPr id="126" name="В конце XX века произошел синтез квантовой механики и информатики [1]"/>
          <p:cNvSpPr txBox="1">
            <a:spLocks noGrp="1"/>
          </p:cNvSpPr>
          <p:nvPr>
            <p:ph type="body" sz="quarter" idx="1"/>
          </p:nvPr>
        </p:nvSpPr>
        <p:spPr>
          <a:prstGeom prst="rect">
            <a:avLst/>
          </a:prstGeom>
        </p:spPr>
        <p:txBody>
          <a:bodyPr/>
          <a:lstStyle/>
          <a:p>
            <a:r>
              <a:t>В конце XX века произошел синтез квантовой механики и информатики [1]</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ETJaynes1.jpg" descr="ETJaynes1.jpg"/>
          <p:cNvPicPr>
            <a:picLocks noGrp="1"/>
          </p:cNvPicPr>
          <p:nvPr>
            <p:ph type="pic" idx="21"/>
          </p:nvPr>
        </p:nvPicPr>
        <p:blipFill>
          <a:blip r:embed="rId2"/>
          <a:stretch>
            <a:fillRect/>
          </a:stretch>
        </p:blipFill>
        <p:spPr>
          <a:xfrm>
            <a:off x="12814300" y="3163658"/>
            <a:ext cx="9563100" cy="9055101"/>
          </a:xfrm>
          <a:prstGeom prst="rect">
            <a:avLst/>
          </a:prstGeom>
        </p:spPr>
      </p:pic>
      <p:sp>
        <p:nvSpPr>
          <p:cNvPr id="195" name="E.T. Jaynes"/>
          <p:cNvSpPr txBox="1">
            <a:spLocks noGrp="1"/>
          </p:cNvSpPr>
          <p:nvPr>
            <p:ph type="title"/>
          </p:nvPr>
        </p:nvSpPr>
        <p:spPr>
          <a:prstGeom prst="rect">
            <a:avLst/>
          </a:prstGeom>
        </p:spPr>
        <p:txBody>
          <a:bodyPr/>
          <a:lstStyle/>
          <a:p>
            <a:r>
              <a:t>E.T. Jaynes</a:t>
            </a:r>
          </a:p>
        </p:txBody>
      </p:sp>
      <p:sp>
        <p:nvSpPr>
          <p:cNvPr id="196" name="Предложил рассматривать статистическую механику как теорию байесовских статистических выводов, а не как теорию физических законов [42]"/>
          <p:cNvSpPr txBox="1">
            <a:spLocks noGrp="1"/>
          </p:cNvSpPr>
          <p:nvPr>
            <p:ph type="body" sz="half" idx="1"/>
          </p:nvPr>
        </p:nvSpPr>
        <p:spPr>
          <a:prstGeom prst="rect">
            <a:avLst/>
          </a:prstGeom>
        </p:spPr>
        <p:txBody>
          <a:bodyPr/>
          <a:lstStyle>
            <a:lvl1pPr>
              <a:buBlip>
                <a:blip r:embed="rId3"/>
              </a:buBlip>
            </a:lvl1pPr>
          </a:lstStyle>
          <a:p>
            <a:r>
              <a:t>Предложил рассматривать статистическую механику как теорию байесовских статистических выводов, а не как теорию физических законов [42]</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Возвращение физики в теорию информации"/>
          <p:cNvSpPr txBox="1">
            <a:spLocks noGrp="1"/>
          </p:cNvSpPr>
          <p:nvPr>
            <p:ph type="title"/>
          </p:nvPr>
        </p:nvSpPr>
        <p:spPr>
          <a:prstGeom prst="rect">
            <a:avLst/>
          </a:prstGeom>
        </p:spPr>
        <p:txBody>
          <a:bodyPr/>
          <a:lstStyle>
            <a:lvl1pPr defTabSz="672083">
              <a:defRPr sz="8400">
                <a:effectLst>
                  <a:outerShdw blurRad="21336" dist="21336" dir="15900000" rotWithShape="0">
                    <a:srgbClr val="595650">
                      <a:alpha val="33000"/>
                    </a:srgbClr>
                  </a:outerShdw>
                </a:effectLst>
              </a:defRPr>
            </a:lvl1pPr>
          </a:lstStyle>
          <a:p>
            <a:r>
              <a:t>Возвращение физики в теорию информации</a:t>
            </a:r>
          </a:p>
        </p:txBody>
      </p:sp>
      <p:sp>
        <p:nvSpPr>
          <p:cNvPr id="199" name="Парадокс демона Максвелла…"/>
          <p:cNvSpPr txBox="1">
            <a:spLocks noGrp="1"/>
          </p:cNvSpPr>
          <p:nvPr>
            <p:ph type="body" sz="half" idx="1"/>
          </p:nvPr>
        </p:nvSpPr>
        <p:spPr>
          <a:xfrm>
            <a:off x="1839545" y="2963199"/>
            <a:ext cx="13363218" cy="8255001"/>
          </a:xfrm>
          <a:prstGeom prst="rect">
            <a:avLst/>
          </a:prstGeom>
        </p:spPr>
        <p:txBody>
          <a:bodyPr/>
          <a:lstStyle/>
          <a:p>
            <a:pPr>
              <a:buBlip>
                <a:blip r:embed="rId2"/>
              </a:buBlip>
            </a:pPr>
            <a:r>
              <a:t>Парадокс демона Максвелла</a:t>
            </a:r>
          </a:p>
          <a:p>
            <a:pPr>
              <a:buBlip>
                <a:blip r:embed="rId2"/>
              </a:buBlip>
            </a:pPr>
            <a:r>
              <a:t>Двигатель Сцилларда</a:t>
            </a:r>
          </a:p>
          <a:p>
            <a:pPr marL="0" indent="0">
              <a:buSzTx/>
              <a:buNone/>
            </a:pPr>
            <a:r>
              <a:t>Полное решение было предложено Беннетом [44] в соответствии с принципом Ландауэра [45]</a:t>
            </a:r>
          </a:p>
        </p:txBody>
      </p:sp>
      <p:pic>
        <p:nvPicPr>
          <p:cNvPr id="200" name="demon.jpeg" descr="demon.jpeg"/>
          <p:cNvPicPr>
            <a:picLocks noChangeAspect="1"/>
          </p:cNvPicPr>
          <p:nvPr/>
        </p:nvPicPr>
        <p:blipFill>
          <a:blip r:embed="rId3"/>
          <a:stretch>
            <a:fillRect/>
          </a:stretch>
        </p:blipFill>
        <p:spPr>
          <a:xfrm>
            <a:off x="14302489" y="2817154"/>
            <a:ext cx="9166705" cy="7546328"/>
          </a:xfrm>
          <a:prstGeom prst="rect">
            <a:avLst/>
          </a:prstGeom>
          <a:ln w="12700">
            <a:miter lim="400000"/>
          </a:ln>
        </p:spPr>
      </p:pic>
      <p:sp>
        <p:nvSpPr>
          <p:cNvPr id="201" name="С этого момент термодинамика вычислений стала играть центральную роль в QIS"/>
          <p:cNvSpPr txBox="1"/>
          <p:nvPr/>
        </p:nvSpPr>
        <p:spPr>
          <a:xfrm>
            <a:off x="2255227" y="10847403"/>
            <a:ext cx="20320001" cy="215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defTabSz="568070">
              <a:defRPr sz="7100">
                <a:effectLst>
                  <a:outerShdw blurRad="18034" dist="18034" dir="15900000" rotWithShape="0">
                    <a:srgbClr val="595650">
                      <a:alpha val="33000"/>
                    </a:srgbClr>
                  </a:outerShdw>
                </a:effectLst>
              </a:defRPr>
            </a:lvl1pPr>
          </a:lstStyle>
          <a:p>
            <a:r>
              <a:t>С этого момент термодинамика вычислений стала играть центральную роль в QIS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440px-Paul_Benioff_profile_picture_with_glasses.jpg" descr="440px-Paul_Benioff_profile_picture_with_glasses.jpg"/>
          <p:cNvPicPr>
            <a:picLocks noGrp="1"/>
          </p:cNvPicPr>
          <p:nvPr>
            <p:ph type="pic" idx="21"/>
          </p:nvPr>
        </p:nvPicPr>
        <p:blipFill>
          <a:blip r:embed="rId2"/>
          <a:stretch>
            <a:fillRect/>
          </a:stretch>
        </p:blipFill>
        <p:spPr>
          <a:xfrm>
            <a:off x="13068300" y="2070100"/>
            <a:ext cx="10198100" cy="9563101"/>
          </a:xfrm>
          <a:prstGeom prst="rect">
            <a:avLst/>
          </a:prstGeom>
        </p:spPr>
      </p:pic>
      <p:sp>
        <p:nvSpPr>
          <p:cNvPr id="204" name="P. Benioff"/>
          <p:cNvSpPr txBox="1">
            <a:spLocks noGrp="1"/>
          </p:cNvSpPr>
          <p:nvPr>
            <p:ph type="title"/>
          </p:nvPr>
        </p:nvSpPr>
        <p:spPr>
          <a:prstGeom prst="rect">
            <a:avLst/>
          </a:prstGeom>
        </p:spPr>
        <p:txBody>
          <a:bodyPr/>
          <a:lstStyle/>
          <a:p>
            <a:r>
              <a:t>P. Benioff</a:t>
            </a:r>
          </a:p>
        </p:txBody>
      </p:sp>
      <p:sp>
        <p:nvSpPr>
          <p:cNvPr id="205" name="вычисления могут быть выполнены обратимо, без термодинамических затрат [46]…"/>
          <p:cNvSpPr txBox="1">
            <a:spLocks noGrp="1"/>
          </p:cNvSpPr>
          <p:nvPr>
            <p:ph type="body" sz="quarter" idx="1"/>
          </p:nvPr>
        </p:nvSpPr>
        <p:spPr>
          <a:xfrm>
            <a:off x="762000" y="7810500"/>
            <a:ext cx="12065000" cy="5377233"/>
          </a:xfrm>
          <a:prstGeom prst="rect">
            <a:avLst/>
          </a:prstGeom>
        </p:spPr>
        <p:txBody>
          <a:bodyPr/>
          <a:lstStyle/>
          <a:p>
            <a:pPr defTabSz="760094">
              <a:defRPr sz="4560"/>
            </a:pPr>
            <a:r>
              <a:t>вычисления могут быть выполнены обратимо, без термодинамических затрат [46]</a:t>
            </a:r>
          </a:p>
          <a:p>
            <a:pPr defTabSz="760094">
              <a:defRPr sz="4560"/>
            </a:pPr>
            <a:endParaRPr/>
          </a:p>
          <a:p>
            <a:pPr algn="l" defTabSz="760094">
              <a:defRPr sz="4560"/>
            </a:pPr>
            <a:r>
              <a:t>Первое предположение Бениоффа - замкнутая обратимая квантовая система может выполнять вычисления [46]</a:t>
            </a:r>
          </a:p>
          <a:p>
            <a:pPr algn="l" defTabSz="760094">
              <a:defRPr sz="4560"/>
            </a:pPr>
            <a:endParaRPr/>
          </a:p>
          <a:p>
            <a:pPr algn="l" defTabSz="760094">
              <a:defRPr sz="4560"/>
            </a:pPr>
            <a:r>
              <a:t>Компьютер Бениоффа</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feynman.jpeg" descr="feynman.jpeg"/>
          <p:cNvPicPr>
            <a:picLocks noGrp="1"/>
          </p:cNvPicPr>
          <p:nvPr>
            <p:ph type="pic" idx="21"/>
          </p:nvPr>
        </p:nvPicPr>
        <p:blipFill>
          <a:blip r:embed="rId2"/>
          <a:stretch>
            <a:fillRect/>
          </a:stretch>
        </p:blipFill>
        <p:spPr>
          <a:xfrm>
            <a:off x="17122985" y="690776"/>
            <a:ext cx="6476938" cy="6074511"/>
          </a:xfrm>
          <a:prstGeom prst="rect">
            <a:avLst/>
          </a:prstGeom>
        </p:spPr>
      </p:pic>
      <p:sp>
        <p:nvSpPr>
          <p:cNvPr id="208" name="Р.Фейнман и Д.Дойч"/>
          <p:cNvSpPr txBox="1">
            <a:spLocks noGrp="1"/>
          </p:cNvSpPr>
          <p:nvPr>
            <p:ph type="title"/>
          </p:nvPr>
        </p:nvSpPr>
        <p:spPr>
          <a:prstGeom prst="rect">
            <a:avLst/>
          </a:prstGeom>
        </p:spPr>
        <p:txBody>
          <a:bodyPr/>
          <a:lstStyle/>
          <a:p>
            <a:r>
              <a:t>Р.Фейнман и Д.Дойч</a:t>
            </a:r>
          </a:p>
        </p:txBody>
      </p:sp>
      <p:sp>
        <p:nvSpPr>
          <p:cNvPr id="209" name="Поняли, что полностью квантовая машина Тьюринга может иметь мощность, превышающую мощность машины Тьюринга, подчиняющейся классической физике."/>
          <p:cNvSpPr txBox="1">
            <a:spLocks noGrp="1"/>
          </p:cNvSpPr>
          <p:nvPr>
            <p:ph type="body" sz="half" idx="1"/>
          </p:nvPr>
        </p:nvSpPr>
        <p:spPr>
          <a:xfrm>
            <a:off x="762000" y="7810500"/>
            <a:ext cx="15670142" cy="5204249"/>
          </a:xfrm>
          <a:prstGeom prst="rect">
            <a:avLst/>
          </a:prstGeom>
        </p:spPr>
        <p:txBody>
          <a:bodyPr/>
          <a:lstStyle>
            <a:lvl1pPr algn="l"/>
          </a:lstStyle>
          <a:p>
            <a:r>
              <a:t>Поняли, что полностью квантовая машина Тьюринга может иметь мощность, превышающую мощность машины Тьюринга, подчиняющейся классической физике.</a:t>
            </a:r>
          </a:p>
        </p:txBody>
      </p:sp>
      <p:grpSp>
        <p:nvGrpSpPr>
          <p:cNvPr id="212" name="David_Deutsch.jpg"/>
          <p:cNvGrpSpPr/>
          <p:nvPr/>
        </p:nvGrpSpPr>
        <p:grpSpPr>
          <a:xfrm>
            <a:off x="17122985" y="7014815"/>
            <a:ext cx="6476938" cy="6074510"/>
            <a:chOff x="0" y="0"/>
            <a:chExt cx="6476936" cy="6074509"/>
          </a:xfrm>
        </p:grpSpPr>
        <p:pic>
          <p:nvPicPr>
            <p:cNvPr id="211" name="David_Deutsch.jpg" descr="David_Deutsch.jpg"/>
            <p:cNvPicPr>
              <a:picLocks noChangeAspect="1"/>
            </p:cNvPicPr>
            <p:nvPr/>
          </p:nvPicPr>
          <p:blipFill>
            <a:blip r:embed="rId3"/>
            <a:srcRect l="14476"/>
            <a:stretch>
              <a:fillRect/>
            </a:stretch>
          </p:blipFill>
          <p:spPr>
            <a:xfrm>
              <a:off x="12700" y="12700"/>
              <a:ext cx="6438837" cy="6036410"/>
            </a:xfrm>
            <a:prstGeom prst="rect">
              <a:avLst/>
            </a:prstGeom>
            <a:ln>
              <a:noFill/>
            </a:ln>
            <a:effectLst/>
          </p:spPr>
        </p:pic>
        <p:pic>
          <p:nvPicPr>
            <p:cNvPr id="210" name="David_Deutsch.jpg" descr="David_Deutsch.jpg"/>
            <p:cNvPicPr>
              <a:picLocks/>
            </p:cNvPicPr>
            <p:nvPr/>
          </p:nvPicPr>
          <p:blipFill>
            <a:blip r:embed="rId4"/>
            <a:stretch>
              <a:fillRect/>
            </a:stretch>
          </p:blipFill>
          <p:spPr>
            <a:xfrm>
              <a:off x="0" y="-1"/>
              <a:ext cx="6476937" cy="6074511"/>
            </a:xfrm>
            <a:prstGeom prst="rect">
              <a:avLst/>
            </a:prstGeom>
            <a:effectLst/>
          </p:spPr>
        </p:pic>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qcrypt.jpg" descr="qcrypt.jpg"/>
          <p:cNvPicPr>
            <a:picLocks noGrp="1"/>
          </p:cNvPicPr>
          <p:nvPr>
            <p:ph type="pic" idx="21"/>
          </p:nvPr>
        </p:nvPicPr>
        <p:blipFill>
          <a:blip r:embed="rId2"/>
          <a:stretch>
            <a:fillRect/>
          </a:stretch>
        </p:blipFill>
        <p:spPr>
          <a:xfrm>
            <a:off x="12814300" y="3163658"/>
            <a:ext cx="9563100" cy="9055101"/>
          </a:xfrm>
          <a:prstGeom prst="rect">
            <a:avLst/>
          </a:prstGeom>
        </p:spPr>
      </p:pic>
      <p:sp>
        <p:nvSpPr>
          <p:cNvPr id="215" name="Позитивный взгляд"/>
          <p:cNvSpPr txBox="1">
            <a:spLocks noGrp="1"/>
          </p:cNvSpPr>
          <p:nvPr>
            <p:ph type="title"/>
          </p:nvPr>
        </p:nvSpPr>
        <p:spPr>
          <a:prstGeom prst="rect">
            <a:avLst/>
          </a:prstGeom>
        </p:spPr>
        <p:txBody>
          <a:bodyPr/>
          <a:lstStyle/>
          <a:p>
            <a:r>
              <a:t>Позитивный взгляд</a:t>
            </a:r>
          </a:p>
        </p:txBody>
      </p:sp>
      <p:sp>
        <p:nvSpPr>
          <p:cNvPr id="216" name="неспособность клонирования квантового состояния:…"/>
          <p:cNvSpPr txBox="1">
            <a:spLocks noGrp="1"/>
          </p:cNvSpPr>
          <p:nvPr>
            <p:ph type="body" sz="half" idx="1"/>
          </p:nvPr>
        </p:nvSpPr>
        <p:spPr>
          <a:prstGeom prst="rect">
            <a:avLst/>
          </a:prstGeom>
        </p:spPr>
        <p:txBody>
          <a:bodyPr/>
          <a:lstStyle/>
          <a:p>
            <a:pPr marL="465581" indent="-465581" defTabSz="624077">
              <a:spcBef>
                <a:spcPts val="4200"/>
              </a:spcBef>
              <a:buBlip>
                <a:blip r:embed="rId3"/>
              </a:buBlip>
              <a:defRPr sz="3275"/>
            </a:pPr>
            <a:r>
              <a:t>неспособность клонирования квантового состояния:</a:t>
            </a:r>
          </a:p>
          <a:p>
            <a:pPr marL="931163" lvl="1" indent="-465581" defTabSz="624077">
              <a:spcBef>
                <a:spcPts val="4200"/>
              </a:spcBef>
              <a:buBlip>
                <a:blip r:embed="rId3"/>
              </a:buBlip>
              <a:defRPr sz="3275"/>
            </a:pPr>
            <a:r>
              <a:t>безопасное шифрование [23]</a:t>
            </a:r>
          </a:p>
          <a:p>
            <a:pPr marL="931163" lvl="1" indent="-465581" defTabSz="624077">
              <a:spcBef>
                <a:spcPts val="4200"/>
              </a:spcBef>
              <a:buBlip>
                <a:blip r:embed="rId3"/>
              </a:buBlip>
              <a:defRPr sz="3275"/>
            </a:pPr>
            <a:r>
              <a:t>новые деньги [50]</a:t>
            </a:r>
          </a:p>
          <a:p>
            <a:pPr marL="931163" lvl="1" indent="-465581" defTabSz="624077">
              <a:spcBef>
                <a:spcPts val="4200"/>
              </a:spcBef>
              <a:buBlip>
                <a:blip r:embed="rId3"/>
              </a:buBlip>
              <a:defRPr sz="3275"/>
            </a:pPr>
            <a:r>
              <a:t>квантовое распределение ключей для каналов связи [51]</a:t>
            </a:r>
          </a:p>
          <a:p>
            <a:pPr marL="465581" indent="-465581" defTabSz="624077">
              <a:spcBef>
                <a:spcPts val="4200"/>
              </a:spcBef>
              <a:buBlip>
                <a:blip r:embed="rId3"/>
              </a:buBlip>
              <a:defRPr sz="3275"/>
            </a:pPr>
            <a:r>
              <a:t>квантовая нелокальность - телепортация информации между удаленными сторонами [52]</a:t>
            </a:r>
          </a:p>
          <a:p>
            <a:pPr marL="465581" indent="-465581" defTabSz="624077">
              <a:spcBef>
                <a:spcPts val="4200"/>
              </a:spcBef>
              <a:buBlip>
                <a:blip r:embed="rId3"/>
              </a:buBlip>
              <a:defRPr sz="3275"/>
            </a:pPr>
            <a:r>
              <a:t>квантовая версия информации Фишера - метрология, неклассические зонды [53]</a:t>
            </a:r>
          </a:p>
          <a:p>
            <a:pPr marL="465581" indent="-465581" defTabSz="624077">
              <a:spcBef>
                <a:spcPts val="4200"/>
              </a:spcBef>
              <a:buBlip>
                <a:blip r:embed="rId3"/>
              </a:buBlip>
              <a:defRPr sz="3275"/>
            </a:pPr>
            <a:r>
              <a:t>квантовая интерференция - более эффективные алгоритмы [56]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Поставлены вопросы"/>
          <p:cNvSpPr txBox="1">
            <a:spLocks noGrp="1"/>
          </p:cNvSpPr>
          <p:nvPr>
            <p:ph type="title"/>
          </p:nvPr>
        </p:nvSpPr>
        <p:spPr>
          <a:prstGeom prst="rect">
            <a:avLst/>
          </a:prstGeom>
        </p:spPr>
        <p:txBody>
          <a:bodyPr/>
          <a:lstStyle/>
          <a:p>
            <a:r>
              <a:t>Поставлены вопросы</a:t>
            </a:r>
          </a:p>
        </p:txBody>
      </p:sp>
      <p:sp>
        <p:nvSpPr>
          <p:cNvPr id="219" name="Следует ли понимать саму квантовую физику как по существу теорию байесовского статистического вывода [37], точно также как Джейн рассматривал классическую статфизику [42]…"/>
          <p:cNvSpPr txBox="1">
            <a:spLocks noGrp="1"/>
          </p:cNvSpPr>
          <p:nvPr>
            <p:ph type="body" idx="1"/>
          </p:nvPr>
        </p:nvSpPr>
        <p:spPr>
          <a:prstGeom prst="rect">
            <a:avLst/>
          </a:prstGeom>
        </p:spPr>
        <p:txBody>
          <a:bodyPr/>
          <a:lstStyle/>
          <a:p>
            <a:pPr>
              <a:buBlip>
                <a:blip r:embed="rId2"/>
              </a:buBlip>
            </a:pPr>
            <a:r>
              <a:t>Следует ли понимать саму квантовую физику как по существу теорию байесовского статистического вывода [37], точно также как Джейн рассматривал классическую статфизику [42]</a:t>
            </a:r>
          </a:p>
          <a:p>
            <a:pPr>
              <a:buBlip>
                <a:blip r:embed="rId2"/>
              </a:buBlip>
            </a:pPr>
            <a:r>
              <a:t> Невозможность полностью абстрагировать информацию от физики</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Инженерные вопросы"/>
          <p:cNvSpPr txBox="1">
            <a:spLocks noGrp="1"/>
          </p:cNvSpPr>
          <p:nvPr>
            <p:ph type="title"/>
          </p:nvPr>
        </p:nvSpPr>
        <p:spPr>
          <a:prstGeom prst="rect">
            <a:avLst/>
          </a:prstGeom>
        </p:spPr>
        <p:txBody>
          <a:bodyPr/>
          <a:lstStyle/>
          <a:p>
            <a:r>
              <a:t>Инженерные вопросы</a:t>
            </a:r>
          </a:p>
        </p:txBody>
      </p:sp>
      <p:sp>
        <p:nvSpPr>
          <p:cNvPr id="222" name="квантовый компьютер - аналоговое устройство…"/>
          <p:cNvSpPr txBox="1">
            <a:spLocks noGrp="1"/>
          </p:cNvSpPr>
          <p:nvPr>
            <p:ph type="body" idx="1"/>
          </p:nvPr>
        </p:nvSpPr>
        <p:spPr>
          <a:prstGeom prst="rect">
            <a:avLst/>
          </a:prstGeom>
        </p:spPr>
        <p:txBody>
          <a:bodyPr/>
          <a:lstStyle/>
          <a:p>
            <a:pPr>
              <a:buBlip>
                <a:blip r:embed="rId2"/>
              </a:buBlip>
            </a:pPr>
            <a:r>
              <a:t>квантовый компьютер - аналоговое устройство</a:t>
            </a:r>
          </a:p>
          <a:p>
            <a:pPr>
              <a:buBlip>
                <a:blip r:embed="rId2"/>
              </a:buBlip>
            </a:pPr>
            <a:r>
              <a:t>экспоненциальный рост чувствительности к континууму ошибок [57]</a:t>
            </a:r>
          </a:p>
          <a:p>
            <a:pPr>
              <a:buBlip>
                <a:blip r:embed="rId2"/>
              </a:buBlip>
            </a:pPr>
            <a:r>
              <a:t>квантовый хаос в динамике многих тел [58]</a:t>
            </a:r>
          </a:p>
          <a:p>
            <a:pPr>
              <a:buBlip>
                <a:blip r:embed="rId2"/>
              </a:buBlip>
            </a:pPr>
            <a:r>
              <a:t>экспоненциально быстрая декогеренция из-за взаимодействия с окружающей средой [59,60]</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Serge_Haroche_-_Théâtre_de_la_Commune_d'Aubervilliers_-_4_mai_2009.jpg" descr="Serge_Haroche_-_Théâtre_de_la_Commune_d'Aubervilliers_-_4_mai_2009.jpg"/>
          <p:cNvPicPr>
            <a:picLocks noGrp="1"/>
          </p:cNvPicPr>
          <p:nvPr>
            <p:ph type="pic" idx="21"/>
          </p:nvPr>
        </p:nvPicPr>
        <p:blipFill>
          <a:blip r:embed="rId2"/>
          <a:stretch>
            <a:fillRect/>
          </a:stretch>
        </p:blipFill>
        <p:spPr>
          <a:xfrm>
            <a:off x="13068300" y="2070100"/>
            <a:ext cx="10198100" cy="9563100"/>
          </a:xfrm>
          <a:prstGeom prst="rect">
            <a:avLst/>
          </a:prstGeom>
        </p:spPr>
      </p:pic>
      <p:sp>
        <p:nvSpPr>
          <p:cNvPr id="225" name="С.Арош и Д.Раймонд"/>
          <p:cNvSpPr txBox="1">
            <a:spLocks noGrp="1"/>
          </p:cNvSpPr>
          <p:nvPr>
            <p:ph type="title"/>
          </p:nvPr>
        </p:nvSpPr>
        <p:spPr>
          <a:prstGeom prst="rect">
            <a:avLst/>
          </a:prstGeom>
        </p:spPr>
        <p:txBody>
          <a:bodyPr/>
          <a:lstStyle/>
          <a:p>
            <a:r>
              <a:t>С.Арош и Д.Раймонд </a:t>
            </a:r>
          </a:p>
        </p:txBody>
      </p:sp>
      <p:sp>
        <p:nvSpPr>
          <p:cNvPr id="226" name="экспоненциальное увеличение скорости будет связано с экспоненциальной сложностью реализации"/>
          <p:cNvSpPr txBox="1">
            <a:spLocks noGrp="1"/>
          </p:cNvSpPr>
          <p:nvPr>
            <p:ph type="body" sz="quarter" idx="1"/>
          </p:nvPr>
        </p:nvSpPr>
        <p:spPr>
          <a:prstGeom prst="rect">
            <a:avLst/>
          </a:prstGeom>
        </p:spPr>
        <p:txBody>
          <a:bodyPr/>
          <a:lstStyle/>
          <a:p>
            <a:r>
              <a:t>экспоненциальное увеличение скорости будет связано с экспоненциальной сложностью реализации</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Теоретический прогресс"/>
          <p:cNvSpPr txBox="1">
            <a:spLocks noGrp="1"/>
          </p:cNvSpPr>
          <p:nvPr>
            <p:ph type="title"/>
          </p:nvPr>
        </p:nvSpPr>
        <p:spPr>
          <a:prstGeom prst="rect">
            <a:avLst/>
          </a:prstGeom>
        </p:spPr>
        <p:txBody>
          <a:bodyPr/>
          <a:lstStyle/>
          <a:p>
            <a:r>
              <a:t>Теоретический прогресс</a:t>
            </a:r>
          </a:p>
        </p:txBody>
      </p:sp>
      <p:sp>
        <p:nvSpPr>
          <p:cNvPr id="229" name="можно спроектировать систему для защиты волновой функции от &quot;коллапса&quot; в присутствии зашумленной среды…"/>
          <p:cNvSpPr txBox="1">
            <a:spLocks noGrp="1"/>
          </p:cNvSpPr>
          <p:nvPr>
            <p:ph type="body" idx="1"/>
          </p:nvPr>
        </p:nvSpPr>
        <p:spPr>
          <a:prstGeom prst="rect">
            <a:avLst/>
          </a:prstGeom>
        </p:spPr>
        <p:txBody>
          <a:bodyPr/>
          <a:lstStyle/>
          <a:p>
            <a:pPr>
              <a:buBlip>
                <a:blip r:embed="rId2"/>
              </a:buBlip>
            </a:pPr>
            <a:r>
              <a:t>можно спроектировать систему для защиты волновой функции от "коллапса" в присутствии зашумленной среды</a:t>
            </a:r>
          </a:p>
          <a:p>
            <a:pPr>
              <a:buBlip>
                <a:blip r:embed="rId2"/>
              </a:buBlip>
            </a:pPr>
            <a:r>
              <a:t>квантовая интерференция может быть распространена на макроскопический мир</a:t>
            </a:r>
          </a:p>
          <a:p>
            <a:pPr>
              <a:buBlip>
                <a:blip r:embed="rId2"/>
              </a:buBlip>
            </a:pPr>
            <a:r>
              <a:t>строгая теория квантовой коррекции ошибок и отказоустойчивости ставит цели для универсальных квантовых вычислений [63-66]</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Инженерный прогресс"/>
          <p:cNvSpPr txBox="1">
            <a:spLocks noGrp="1"/>
          </p:cNvSpPr>
          <p:nvPr>
            <p:ph type="title"/>
          </p:nvPr>
        </p:nvSpPr>
        <p:spPr>
          <a:prstGeom prst="rect">
            <a:avLst/>
          </a:prstGeom>
        </p:spPr>
        <p:txBody>
          <a:bodyPr/>
          <a:lstStyle/>
          <a:p>
            <a:r>
              <a:t>Инженерный прогресс</a:t>
            </a:r>
          </a:p>
        </p:txBody>
      </p:sp>
      <p:sp>
        <p:nvSpPr>
          <p:cNvPr id="232" name="улучшение аппаратного обеспечения…"/>
          <p:cNvSpPr txBox="1">
            <a:spLocks noGrp="1"/>
          </p:cNvSpPr>
          <p:nvPr>
            <p:ph type="body" idx="1"/>
          </p:nvPr>
        </p:nvSpPr>
        <p:spPr>
          <a:prstGeom prst="rect">
            <a:avLst/>
          </a:prstGeom>
        </p:spPr>
        <p:txBody>
          <a:bodyPr/>
          <a:lstStyle/>
          <a:p>
            <a:pPr marL="452628" indent="-452628" defTabSz="528066">
              <a:spcBef>
                <a:spcPts val="3700"/>
              </a:spcBef>
              <a:buBlip>
                <a:blip r:embed="rId2"/>
              </a:buBlip>
              <a:defRPr sz="3696"/>
            </a:pPr>
            <a:r>
              <a:t>улучшение аппаратного обеспечения</a:t>
            </a:r>
          </a:p>
          <a:p>
            <a:pPr marL="452628" indent="-452628" defTabSz="528066">
              <a:spcBef>
                <a:spcPts val="3700"/>
              </a:spcBef>
              <a:buBlip>
                <a:blip r:embed="rId2"/>
              </a:buBlip>
              <a:defRPr sz="3696"/>
            </a:pPr>
            <a:r>
              <a:t>квантовые алгоритмы</a:t>
            </a:r>
          </a:p>
          <a:p>
            <a:pPr marL="452628" indent="-452628" defTabSz="528066">
              <a:spcBef>
                <a:spcPts val="3700"/>
              </a:spcBef>
              <a:buBlip>
                <a:blip r:embed="rId2"/>
              </a:buBlip>
              <a:defRPr sz="3696"/>
            </a:pPr>
            <a:r>
              <a:t>методы обеспечения отказоустойчивости:</a:t>
            </a:r>
          </a:p>
          <a:p>
            <a:pPr marL="905256" lvl="1" indent="-452628" defTabSz="528066">
              <a:spcBef>
                <a:spcPts val="3700"/>
              </a:spcBef>
              <a:buBlip>
                <a:blip r:embed="rId2"/>
              </a:buBlip>
              <a:defRPr sz="3696"/>
            </a:pPr>
            <a:r>
              <a:t>флаговые кубиты [67]</a:t>
            </a:r>
          </a:p>
          <a:p>
            <a:pPr marL="905256" lvl="1" indent="-452628" defTabSz="528066">
              <a:spcBef>
                <a:spcPts val="3700"/>
              </a:spcBef>
              <a:buBlip>
                <a:blip r:embed="rId2"/>
              </a:buBlip>
              <a:defRPr sz="3696"/>
            </a:pPr>
            <a:r>
              <a:t>бозонное кодирование [68]</a:t>
            </a:r>
          </a:p>
          <a:p>
            <a:pPr marL="905256" lvl="1" indent="-452628" defTabSz="528066">
              <a:spcBef>
                <a:spcPts val="3700"/>
              </a:spcBef>
              <a:buBlip>
                <a:blip r:embed="rId2"/>
              </a:buBlip>
              <a:defRPr sz="3696"/>
            </a:pPr>
            <a:r>
              <a:t>однородное исправление ошибок [69]</a:t>
            </a:r>
          </a:p>
          <a:p>
            <a:pPr marL="905256" lvl="1" indent="-452628" defTabSz="528066">
              <a:spcBef>
                <a:spcPts val="3700"/>
              </a:spcBef>
              <a:buBlip>
                <a:blip r:embed="rId2"/>
              </a:buBlip>
              <a:defRPr sz="3696"/>
            </a:pPr>
            <a:r>
              <a:t>сверхпроводящие кубиты, подключенные к микроволновым резонаторам [70, 71]</a:t>
            </a:r>
          </a:p>
          <a:p>
            <a:pPr marL="905256" lvl="1" indent="-452628" defTabSz="528066">
              <a:spcBef>
                <a:spcPts val="3700"/>
              </a:spcBef>
              <a:buBlip>
                <a:blip r:embed="rId2"/>
              </a:buBlip>
              <a:defRPr sz="3696"/>
            </a:pPr>
            <a:r>
              <a:t>первая отказоустойчивая операция на логических кубитах  с захваченными атомными ионами[72]</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qis.jpg" descr="qis.jpg"/>
          <p:cNvPicPr>
            <a:picLocks noGrp="1"/>
          </p:cNvPicPr>
          <p:nvPr>
            <p:ph type="pic" idx="21"/>
          </p:nvPr>
        </p:nvPicPr>
        <p:blipFill>
          <a:blip r:embed="rId2"/>
          <a:stretch>
            <a:fillRect/>
          </a:stretch>
        </p:blipFill>
        <p:spPr>
          <a:xfrm>
            <a:off x="13068300" y="2070100"/>
            <a:ext cx="10198100" cy="9563100"/>
          </a:xfrm>
          <a:prstGeom prst="rect">
            <a:avLst/>
          </a:prstGeom>
        </p:spPr>
      </p:pic>
      <p:sp>
        <p:nvSpPr>
          <p:cNvPr id="129" name="QIS - Quantum Information Science"/>
          <p:cNvSpPr txBox="1">
            <a:spLocks noGrp="1"/>
          </p:cNvSpPr>
          <p:nvPr>
            <p:ph type="title"/>
          </p:nvPr>
        </p:nvSpPr>
        <p:spPr>
          <a:prstGeom prst="rect">
            <a:avLst/>
          </a:prstGeom>
        </p:spPr>
        <p:txBody>
          <a:bodyPr/>
          <a:lstStyle/>
          <a:p>
            <a:r>
              <a:t>QIS - Quantum Information Science</a:t>
            </a:r>
          </a:p>
        </p:txBody>
      </p:sp>
      <p:sp>
        <p:nvSpPr>
          <p:cNvPr id="130" name="родилась новая научная область…"/>
          <p:cNvSpPr txBox="1">
            <a:spLocks noGrp="1"/>
          </p:cNvSpPr>
          <p:nvPr>
            <p:ph type="body" sz="quarter" idx="1"/>
          </p:nvPr>
        </p:nvSpPr>
        <p:spPr>
          <a:prstGeom prst="rect">
            <a:avLst/>
          </a:prstGeom>
        </p:spPr>
        <p:txBody>
          <a:bodyPr/>
          <a:lstStyle/>
          <a:p>
            <a:r>
              <a:t>родилась новая научная область</a:t>
            </a:r>
          </a:p>
          <a:p>
            <a:endParaRPr/>
          </a:p>
          <a:p>
            <a:r>
              <a:t>Несет технологию обработки информации следующего поколения (1-е поколение: лазер + полупроводники )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Depositphotos_12622749_xl-2015-1-1170x658.jpg" descr="Depositphotos_12622749_xl-2015-1-1170x658.jpg"/>
          <p:cNvPicPr>
            <a:picLocks noGrp="1"/>
          </p:cNvPicPr>
          <p:nvPr>
            <p:ph type="pic" idx="21"/>
          </p:nvPr>
        </p:nvPicPr>
        <p:blipFill>
          <a:blip r:embed="rId2"/>
          <a:stretch>
            <a:fillRect/>
          </a:stretch>
        </p:blipFill>
        <p:spPr>
          <a:xfrm>
            <a:off x="3911600" y="1155700"/>
            <a:ext cx="16548100" cy="8674100"/>
          </a:xfrm>
          <a:prstGeom prst="rect">
            <a:avLst/>
          </a:prstGeom>
        </p:spPr>
      </p:pic>
      <p:sp>
        <p:nvSpPr>
          <p:cNvPr id="235" name="Квантовая химия"/>
          <p:cNvSpPr txBox="1">
            <a:spLocks noGrp="1"/>
          </p:cNvSpPr>
          <p:nvPr>
            <p:ph type="title"/>
          </p:nvPr>
        </p:nvSpPr>
        <p:spPr>
          <a:prstGeom prst="rect">
            <a:avLst/>
          </a:prstGeom>
        </p:spPr>
        <p:txBody>
          <a:bodyPr/>
          <a:lstStyle/>
          <a:p>
            <a:r>
              <a:t>Квантовая химия</a:t>
            </a:r>
          </a:p>
        </p:txBody>
      </p:sp>
      <p:sp>
        <p:nvSpPr>
          <p:cNvPr id="236" name="результат сближения квантовой физики и химии"/>
          <p:cNvSpPr txBox="1">
            <a:spLocks noGrp="1"/>
          </p:cNvSpPr>
          <p:nvPr>
            <p:ph type="body" sz="quarter" idx="1"/>
          </p:nvPr>
        </p:nvSpPr>
        <p:spPr>
          <a:prstGeom prst="rect">
            <a:avLst/>
          </a:prstGeom>
        </p:spPr>
        <p:txBody>
          <a:bodyPr/>
          <a:lstStyle/>
          <a:p>
            <a:r>
              <a:t>результат сближения квантовой физики и химии</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V2O5.jpeg" descr="V2O5.jpeg"/>
          <p:cNvPicPr>
            <a:picLocks noGrp="1"/>
          </p:cNvPicPr>
          <p:nvPr>
            <p:ph type="pic" idx="21"/>
          </p:nvPr>
        </p:nvPicPr>
        <p:blipFill>
          <a:blip r:embed="rId2"/>
          <a:stretch>
            <a:fillRect/>
          </a:stretch>
        </p:blipFill>
        <p:spPr>
          <a:xfrm>
            <a:off x="13068300" y="2070100"/>
            <a:ext cx="10198100" cy="9563100"/>
          </a:xfrm>
          <a:prstGeom prst="rect">
            <a:avLst/>
          </a:prstGeom>
        </p:spPr>
      </p:pic>
      <p:sp>
        <p:nvSpPr>
          <p:cNvPr id="239" name="Новые структуры"/>
          <p:cNvSpPr txBox="1">
            <a:spLocks noGrp="1"/>
          </p:cNvSpPr>
          <p:nvPr>
            <p:ph type="title"/>
          </p:nvPr>
        </p:nvSpPr>
        <p:spPr>
          <a:prstGeom prst="rect">
            <a:avLst/>
          </a:prstGeom>
        </p:spPr>
        <p:txBody>
          <a:bodyPr/>
          <a:lstStyle/>
          <a:p>
            <a:r>
              <a:t>Новые структуры</a:t>
            </a:r>
          </a:p>
        </p:txBody>
      </p:sp>
      <p:sp>
        <p:nvSpPr>
          <p:cNvPr id="240" name="Теоретическое обоснование условий:…"/>
          <p:cNvSpPr txBox="1">
            <a:spLocks noGrp="1"/>
          </p:cNvSpPr>
          <p:nvPr>
            <p:ph type="body" sz="quarter" idx="1"/>
          </p:nvPr>
        </p:nvSpPr>
        <p:spPr>
          <a:prstGeom prst="rect">
            <a:avLst/>
          </a:prstGeom>
        </p:spPr>
        <p:txBody>
          <a:bodyPr/>
          <a:lstStyle/>
          <a:p>
            <a:pPr marL="517289" indent="-517289" algn="l" defTabSz="704087">
              <a:buSzPct val="30000"/>
              <a:buBlip>
                <a:blip r:embed="rId3"/>
              </a:buBlip>
              <a:defRPr sz="4224"/>
            </a:pPr>
            <a:r>
              <a:t>Теоретическое обоснование условий:</a:t>
            </a:r>
          </a:p>
          <a:p>
            <a:pPr marL="1120793" lvl="1" indent="-517289" algn="l" defTabSz="704087">
              <a:buSzPct val="30000"/>
              <a:buBlip>
                <a:blip r:embed="rId3"/>
              </a:buBlip>
              <a:defRPr sz="4224"/>
            </a:pPr>
            <a:r>
              <a:t>сверхроводимости</a:t>
            </a:r>
          </a:p>
          <a:p>
            <a:pPr marL="1120793" lvl="1" indent="-517289" algn="l" defTabSz="704087">
              <a:buSzPct val="30000"/>
              <a:buBlip>
                <a:blip r:embed="rId3"/>
              </a:buBlip>
              <a:defRPr sz="4224"/>
            </a:pPr>
            <a:r>
              <a:t>магнитных свойств</a:t>
            </a:r>
          </a:p>
          <a:p>
            <a:pPr marL="517289" indent="-517289" algn="l" defTabSz="704087">
              <a:buSzPct val="30000"/>
              <a:buBlip>
                <a:blip r:embed="rId3"/>
              </a:buBlip>
              <a:defRPr sz="4224"/>
            </a:pPr>
            <a:r>
              <a:t>Теоретическое предсказание свойств материалов:</a:t>
            </a:r>
          </a:p>
          <a:p>
            <a:pPr marL="1120793" lvl="1" indent="-517289" algn="l" defTabSz="704087">
              <a:buSzPct val="30000"/>
              <a:buBlip>
                <a:blip r:embed="rId3"/>
              </a:buBlip>
              <a:defRPr sz="4224"/>
            </a:pPr>
            <a:r>
              <a:t>фазовые переходы</a:t>
            </a:r>
          </a:p>
          <a:p>
            <a:pPr marL="1120793" lvl="1" indent="-517289" algn="l" defTabSz="704087">
              <a:buSzPct val="30000"/>
              <a:buBlip>
                <a:blip r:embed="rId3"/>
              </a:buBlip>
              <a:defRPr sz="4224"/>
            </a:pPr>
            <a:r>
              <a:t>ранее невозможные химические реакции</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0_Ysqkzt7XrZyPcrQ9.jpg" descr="0_Ysqkzt7XrZyPcrQ9.jpg"/>
          <p:cNvPicPr>
            <a:picLocks noGrp="1"/>
          </p:cNvPicPr>
          <p:nvPr>
            <p:ph type="pic" idx="21"/>
          </p:nvPr>
        </p:nvPicPr>
        <p:blipFill>
          <a:blip r:embed="rId2"/>
          <a:stretch>
            <a:fillRect/>
          </a:stretch>
        </p:blipFill>
        <p:spPr>
          <a:xfrm>
            <a:off x="3911600" y="1155700"/>
            <a:ext cx="16548100" cy="8674100"/>
          </a:xfrm>
          <a:prstGeom prst="rect">
            <a:avLst/>
          </a:prstGeom>
        </p:spPr>
      </p:pic>
      <p:sp>
        <p:nvSpPr>
          <p:cNvPr id="243" name="NISQ-процессоры [73]"/>
          <p:cNvSpPr txBox="1">
            <a:spLocks noGrp="1"/>
          </p:cNvSpPr>
          <p:nvPr>
            <p:ph type="title"/>
          </p:nvPr>
        </p:nvSpPr>
        <p:spPr>
          <a:prstGeom prst="rect">
            <a:avLst/>
          </a:prstGeom>
        </p:spPr>
        <p:txBody>
          <a:bodyPr/>
          <a:lstStyle/>
          <a:p>
            <a:r>
              <a:t>NISQ-процессоры [73]</a:t>
            </a:r>
          </a:p>
        </p:txBody>
      </p:sp>
      <p:sp>
        <p:nvSpPr>
          <p:cNvPr id="244" name="В Google было достигнуто квантовое превосходство"/>
          <p:cNvSpPr txBox="1">
            <a:spLocks noGrp="1"/>
          </p:cNvSpPr>
          <p:nvPr>
            <p:ph type="body" sz="quarter" idx="1"/>
          </p:nvPr>
        </p:nvSpPr>
        <p:spPr>
          <a:prstGeom prst="rect">
            <a:avLst/>
          </a:prstGeom>
        </p:spPr>
        <p:txBody>
          <a:bodyPr/>
          <a:lstStyle/>
          <a:p>
            <a:r>
              <a:t>В Google было достигнуто квантовое превосходство</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Потенциальное приложение NISQ"/>
          <p:cNvSpPr txBox="1">
            <a:spLocks noGrp="1"/>
          </p:cNvSpPr>
          <p:nvPr>
            <p:ph type="title"/>
          </p:nvPr>
        </p:nvSpPr>
        <p:spPr>
          <a:prstGeom prst="rect">
            <a:avLst/>
          </a:prstGeom>
        </p:spPr>
        <p:txBody>
          <a:bodyPr/>
          <a:lstStyle/>
          <a:p>
            <a:r>
              <a:t>Потенциальное приложение NISQ</a:t>
            </a:r>
          </a:p>
        </p:txBody>
      </p:sp>
      <p:sp>
        <p:nvSpPr>
          <p:cNvPr id="247" name="NISQ - Noisy Intermediate Scale Quantum…"/>
          <p:cNvSpPr txBox="1">
            <a:spLocks noGrp="1"/>
          </p:cNvSpPr>
          <p:nvPr>
            <p:ph type="body" idx="1"/>
          </p:nvPr>
        </p:nvSpPr>
        <p:spPr>
          <a:prstGeom prst="rect">
            <a:avLst/>
          </a:prstGeom>
        </p:spPr>
        <p:txBody>
          <a:bodyPr/>
          <a:lstStyle/>
          <a:p>
            <a:pPr marL="0" indent="0">
              <a:buSzTx/>
              <a:buNone/>
            </a:pPr>
            <a:r>
              <a:t>NISQ - Noisy Intermediate Scale Quantum</a:t>
            </a:r>
          </a:p>
          <a:p>
            <a:pPr>
              <a:buBlip>
                <a:blip r:embed="rId2"/>
              </a:buBlip>
            </a:pPr>
            <a:r>
              <a:t>имитаторы физики многих тел [47,75-83]</a:t>
            </a:r>
          </a:p>
          <a:p>
            <a:pPr>
              <a:buBlip>
                <a:blip r:embed="rId2"/>
              </a:buBlip>
            </a:pPr>
            <a:r>
              <a:t>вариационные квантовые собственные преобразователи (VQE) для квантовой химии и электронных структур [84]</a:t>
            </a:r>
          </a:p>
          <a:p>
            <a:pPr>
              <a:buBlip>
                <a:blip r:embed="rId2"/>
              </a:buBlip>
            </a:pPr>
            <a:r>
              <a:t>квантовые оптимизаторы [85-87]</a:t>
            </a:r>
          </a:p>
          <a:p>
            <a:pPr>
              <a:buBlip>
                <a:blip r:embed="rId2"/>
              </a:buBlip>
            </a:pPr>
            <a:r>
              <a:t>квантовое машинное обучение [88]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Модель вычислений"/>
          <p:cNvSpPr txBox="1">
            <a:spLocks noGrp="1"/>
          </p:cNvSpPr>
          <p:nvPr>
            <p:ph type="title"/>
          </p:nvPr>
        </p:nvSpPr>
        <p:spPr>
          <a:prstGeom prst="rect">
            <a:avLst/>
          </a:prstGeom>
        </p:spPr>
        <p:txBody>
          <a:bodyPr/>
          <a:lstStyle/>
          <a:p>
            <a:r>
              <a:t>Модель вычислений</a:t>
            </a:r>
          </a:p>
        </p:txBody>
      </p:sp>
      <p:sp>
        <p:nvSpPr>
          <p:cNvPr id="250" name="Если пространство состояний допустимых входов и выходов является счетным (дискретным) и набор разрешенных функций на входе может быть реализован с помощью дискретного набора шагов (функций перехода), где все возможные функции определены дискретным наборо"/>
          <p:cNvSpPr txBox="1">
            <a:spLocks noGrp="1"/>
          </p:cNvSpPr>
          <p:nvPr>
            <p:ph type="body" idx="1"/>
          </p:nvPr>
        </p:nvSpPr>
        <p:spPr>
          <a:prstGeom prst="rect">
            <a:avLst/>
          </a:prstGeom>
        </p:spPr>
        <p:txBody>
          <a:bodyPr/>
          <a:lstStyle>
            <a:lvl1pPr>
              <a:buBlip>
                <a:blip r:embed="rId2"/>
              </a:buBlip>
            </a:lvl1pPr>
          </a:lstStyle>
          <a:p>
            <a:r>
              <a:t>Если пространство состояний допустимых входов и выходов является счетным (дискретным) и набор разрешенных функций на входе может быть реализован с помощью дискретного набора шагов (функций перехода), где все возможные функции определены дискретным набором параметров - цифровая модель, иначе - аналоговая.</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Аналоговые вычисления"/>
          <p:cNvSpPr txBox="1">
            <a:spLocks noGrp="1"/>
          </p:cNvSpPr>
          <p:nvPr>
            <p:ph type="title"/>
          </p:nvPr>
        </p:nvSpPr>
        <p:spPr>
          <a:prstGeom prst="rect">
            <a:avLst/>
          </a:prstGeom>
        </p:spPr>
        <p:txBody>
          <a:bodyPr/>
          <a:lstStyle/>
          <a:p>
            <a:r>
              <a:t>Аналоговые вычисления</a:t>
            </a:r>
          </a:p>
        </p:txBody>
      </p:sp>
      <p:sp>
        <p:nvSpPr>
          <p:cNvPr id="253" name="Ландауэр, 1996: Квантовый параллелизм - возвращение к аналоговым вычислениям. В квантовом параллелизме мы используем не только 0 и 1, но все их возможные когерентные суперпозиции. Это континуальный даипазон, придающий квантовому параллелизму его мощь, но"/>
          <p:cNvSpPr txBox="1">
            <a:spLocks noGrp="1"/>
          </p:cNvSpPr>
          <p:nvPr>
            <p:ph type="body" idx="1"/>
          </p:nvPr>
        </p:nvSpPr>
        <p:spPr>
          <a:prstGeom prst="rect">
            <a:avLst/>
          </a:prstGeom>
        </p:spPr>
        <p:txBody>
          <a:bodyPr/>
          <a:lstStyle/>
          <a:p>
            <a:pPr>
              <a:buBlip>
                <a:blip r:embed="rId2"/>
              </a:buBlip>
            </a:pPr>
            <a:r>
              <a:t>Ландауэр, 1996: Квантовый параллелизм - возвращение к аналоговым вычислениям. В квантовом параллелизме мы используем не только 0 и 1, но все их возможные когерентные суперпозиции. Это континуальный даипазон, придающий квантовому параллелизму его мощь, но также влечет и проблемы аналоговых вычислений" [57]</a:t>
            </a:r>
          </a:p>
          <a:p>
            <a:pPr>
              <a:buBlip>
                <a:blip r:embed="rId2"/>
              </a:buBlip>
            </a:pPr>
            <a:r>
              <a:t>Квантовые системы являются аналоговыми и цифровыми одновременно, что отражает точку зрения корпускулярно-волнового дуализма.</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Теоретическая модель"/>
          <p:cNvSpPr txBox="1">
            <a:spLocks noGrp="1"/>
          </p:cNvSpPr>
          <p:nvPr>
            <p:ph type="title"/>
          </p:nvPr>
        </p:nvSpPr>
        <p:spPr>
          <a:prstGeom prst="rect">
            <a:avLst/>
          </a:prstGeom>
        </p:spPr>
        <p:txBody>
          <a:bodyPr/>
          <a:lstStyle/>
          <a:p>
            <a:r>
              <a:t>Теоретическая модель</a:t>
            </a:r>
          </a:p>
        </p:txBody>
      </p:sp>
      <p:sp>
        <p:nvSpPr>
          <p:cNvPr id="256" name="Карта ввода-вывода представляет собой унарный пропагатор:…"/>
          <p:cNvSpPr txBox="1">
            <a:spLocks noGrp="1"/>
          </p:cNvSpPr>
          <p:nvPr>
            <p:ph type="body" idx="1"/>
          </p:nvPr>
        </p:nvSpPr>
        <p:spPr>
          <a:xfrm>
            <a:off x="2032000" y="2532281"/>
            <a:ext cx="20320000" cy="10506495"/>
          </a:xfrm>
          <a:prstGeom prst="rect">
            <a:avLst/>
          </a:prstGeom>
        </p:spPr>
        <p:txBody>
          <a:bodyPr/>
          <a:lstStyle/>
          <a:p>
            <a:pPr>
              <a:buBlip>
                <a:blip r:embed="rId2"/>
              </a:buBlip>
            </a:pPr>
            <a:r>
              <a:t>Карта ввода-вывода представляет собой унарный пропагатор:</a:t>
            </a:r>
          </a:p>
          <a:p>
            <a:pPr>
              <a:buBlip>
                <a:blip r:embed="rId2"/>
              </a:buBlip>
            </a:pPr>
            <a:r>
              <a:t>где Гамильтониан </a:t>
            </a:r>
          </a:p>
          <a:p>
            <a:pPr>
              <a:buBlip>
                <a:blip r:embed="rId2"/>
              </a:buBlip>
            </a:pPr>
            <a:r>
              <a:t>для некоторого набора классических сигналов управления </a:t>
            </a:r>
          </a:p>
          <a:p>
            <a:pPr>
              <a:buBlip>
                <a:blip r:embed="rId2"/>
              </a:buBlip>
            </a:pPr>
            <a:r>
              <a:t>которые моделируют набор гамильтонианов управления </a:t>
            </a:r>
          </a:p>
        </p:txBody>
      </p:sp>
      <p:pic>
        <p:nvPicPr>
          <p:cNvPr id="257" name="Image" descr="Image"/>
          <p:cNvPicPr>
            <a:picLocks noChangeAspect="1"/>
          </p:cNvPicPr>
          <p:nvPr/>
        </p:nvPicPr>
        <p:blipFill>
          <a:blip r:embed="rId3"/>
          <a:stretch>
            <a:fillRect/>
          </a:stretch>
        </p:blipFill>
        <p:spPr>
          <a:xfrm>
            <a:off x="3492500" y="2073713"/>
            <a:ext cx="3073400" cy="736601"/>
          </a:xfrm>
          <a:prstGeom prst="rect">
            <a:avLst/>
          </a:prstGeom>
          <a:ln w="12700">
            <a:miter lim="400000"/>
          </a:ln>
        </p:spPr>
      </p:pic>
      <p:pic>
        <p:nvPicPr>
          <p:cNvPr id="258" name="Image" descr="Image"/>
          <p:cNvPicPr>
            <a:picLocks noChangeAspect="1"/>
          </p:cNvPicPr>
          <p:nvPr/>
        </p:nvPicPr>
        <p:blipFill>
          <a:blip r:embed="rId4"/>
          <a:stretch>
            <a:fillRect/>
          </a:stretch>
        </p:blipFill>
        <p:spPr>
          <a:xfrm>
            <a:off x="2032000" y="2532281"/>
            <a:ext cx="1460500" cy="431801"/>
          </a:xfrm>
          <a:prstGeom prst="rect">
            <a:avLst/>
          </a:prstGeom>
          <a:ln w="12700">
            <a:miter lim="400000"/>
          </a:ln>
        </p:spPr>
      </p:pic>
      <p:pic>
        <p:nvPicPr>
          <p:cNvPr id="259" name="Image" descr="Image"/>
          <p:cNvPicPr>
            <a:picLocks noChangeAspect="1"/>
          </p:cNvPicPr>
          <p:nvPr/>
        </p:nvPicPr>
        <p:blipFill>
          <a:blip r:embed="rId5"/>
          <a:stretch>
            <a:fillRect/>
          </a:stretch>
        </p:blipFill>
        <p:spPr>
          <a:xfrm>
            <a:off x="2032000" y="2532281"/>
            <a:ext cx="952500" cy="406401"/>
          </a:xfrm>
          <a:prstGeom prst="rect">
            <a:avLst/>
          </a:prstGeom>
          <a:ln w="12700">
            <a:miter lim="400000"/>
          </a:ln>
        </p:spPr>
      </p:pic>
      <p:pic>
        <p:nvPicPr>
          <p:cNvPr id="260" name="Image" descr="Image"/>
          <p:cNvPicPr>
            <a:picLocks noChangeAspect="1"/>
          </p:cNvPicPr>
          <p:nvPr/>
        </p:nvPicPr>
        <p:blipFill>
          <a:blip r:embed="rId6"/>
          <a:stretch>
            <a:fillRect/>
          </a:stretch>
        </p:blipFill>
        <p:spPr>
          <a:xfrm>
            <a:off x="2032000" y="2532281"/>
            <a:ext cx="1016000" cy="4445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Универсальность квантового компьютера"/>
          <p:cNvSpPr txBox="1">
            <a:spLocks noGrp="1"/>
          </p:cNvSpPr>
          <p:nvPr>
            <p:ph type="title"/>
          </p:nvPr>
        </p:nvSpPr>
        <p:spPr>
          <a:prstGeom prst="rect">
            <a:avLst/>
          </a:prstGeom>
        </p:spPr>
        <p:txBody>
          <a:bodyPr/>
          <a:lstStyle>
            <a:lvl1pPr defTabSz="704087">
              <a:defRPr sz="8800">
                <a:effectLst>
                  <a:outerShdw blurRad="22352" dist="22352" dir="15900000" rotWithShape="0">
                    <a:srgbClr val="595650">
                      <a:alpha val="33000"/>
                    </a:srgbClr>
                  </a:outerShdw>
                </a:effectLst>
              </a:defRPr>
            </a:lvl1pPr>
          </a:lstStyle>
          <a:p>
            <a:r>
              <a:t>Универсальность квантового компьютера</a:t>
            </a:r>
          </a:p>
        </p:txBody>
      </p:sp>
      <p:sp>
        <p:nvSpPr>
          <p:cNvPr id="263" name="Чтобы квантовый компьютер был универсальным - он должен быть управляемым…"/>
          <p:cNvSpPr txBox="1">
            <a:spLocks noGrp="1"/>
          </p:cNvSpPr>
          <p:nvPr>
            <p:ph type="body" idx="1"/>
          </p:nvPr>
        </p:nvSpPr>
        <p:spPr>
          <a:prstGeom prst="rect">
            <a:avLst/>
          </a:prstGeom>
        </p:spPr>
        <p:txBody>
          <a:bodyPr/>
          <a:lstStyle/>
          <a:p>
            <a:pPr>
              <a:buBlip>
                <a:blip r:embed="rId2"/>
              </a:buBlip>
            </a:pPr>
            <a:r>
              <a:t>Чтобы квантовый компьютер был универсальным - он должен быть управляемым</a:t>
            </a:r>
          </a:p>
          <a:p>
            <a:pPr>
              <a:buBlip>
                <a:blip r:embed="rId2"/>
              </a:buBlip>
            </a:pPr>
            <a:r>
              <a:t>Для любого унитарного отображения в гильбертовом пространстве существуют управляющие формы волны </a:t>
            </a:r>
          </a:p>
          <a:p>
            <a:pPr>
              <a:buBlip>
                <a:blip r:embed="rId2"/>
              </a:buBlip>
            </a:pPr>
            <a:r>
              <a:t>и время T&gt;=T*, такое что U(T)=V [104]</a:t>
            </a:r>
          </a:p>
          <a:p>
            <a:pPr>
              <a:buBlip>
                <a:blip r:embed="rId2"/>
              </a:buBlip>
            </a:pPr>
            <a:r>
              <a:t>Min(T*) - устанавливает квантовый предел скорости [105]</a:t>
            </a:r>
          </a:p>
        </p:txBody>
      </p:sp>
      <p:pic>
        <p:nvPicPr>
          <p:cNvPr id="264" name="Image" descr="Image"/>
          <p:cNvPicPr>
            <a:picLocks noChangeAspect="1"/>
          </p:cNvPicPr>
          <p:nvPr/>
        </p:nvPicPr>
        <p:blipFill>
          <a:blip r:embed="rId3"/>
          <a:stretch>
            <a:fillRect/>
          </a:stretch>
        </p:blipFill>
        <p:spPr>
          <a:xfrm>
            <a:off x="2032000" y="3810000"/>
            <a:ext cx="952500" cy="40640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Подходы к программированию"/>
          <p:cNvSpPr txBox="1">
            <a:spLocks noGrp="1"/>
          </p:cNvSpPr>
          <p:nvPr>
            <p:ph type="title"/>
          </p:nvPr>
        </p:nvSpPr>
        <p:spPr>
          <a:prstGeom prst="rect">
            <a:avLst/>
          </a:prstGeom>
        </p:spPr>
        <p:txBody>
          <a:bodyPr/>
          <a:lstStyle/>
          <a:p>
            <a:r>
              <a:t>Подходы к программированию</a:t>
            </a:r>
          </a:p>
        </p:txBody>
      </p:sp>
      <p:sp>
        <p:nvSpPr>
          <p:cNvPr id="267" name="алгебраический подход - управление Гамильтонианом [106]…"/>
          <p:cNvSpPr txBox="1">
            <a:spLocks noGrp="1"/>
          </p:cNvSpPr>
          <p:nvPr>
            <p:ph type="body" idx="1"/>
          </p:nvPr>
        </p:nvSpPr>
        <p:spPr>
          <a:prstGeom prst="rect">
            <a:avLst/>
          </a:prstGeom>
        </p:spPr>
        <p:txBody>
          <a:bodyPr/>
          <a:lstStyle/>
          <a:p>
            <a:pPr>
              <a:buBlip>
                <a:blip r:embed="rId2"/>
              </a:buBlip>
            </a:pPr>
            <a:r>
              <a:t>алгебраический подход - управление Гамильтонианом [106]</a:t>
            </a:r>
          </a:p>
          <a:p>
            <a:pPr>
              <a:buBlip>
                <a:blip r:embed="rId2"/>
              </a:buBlip>
            </a:pPr>
            <a:r>
              <a:t>группы Ли - подход унитарного управления, вентильная модель</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Гамильтониановое управление"/>
          <p:cNvSpPr txBox="1">
            <a:spLocks noGrp="1"/>
          </p:cNvSpPr>
          <p:nvPr>
            <p:ph type="title"/>
          </p:nvPr>
        </p:nvSpPr>
        <p:spPr>
          <a:prstGeom prst="rect">
            <a:avLst/>
          </a:prstGeom>
        </p:spPr>
        <p:txBody>
          <a:bodyPr/>
          <a:lstStyle/>
          <a:p>
            <a:r>
              <a:t>Гамильтониановое управление</a:t>
            </a:r>
          </a:p>
        </p:txBody>
      </p:sp>
      <p:sp>
        <p:nvSpPr>
          <p:cNvPr id="270" name="может быть достигнуто с помощью инструментов квантового оптимального управления, в соответствии с которым формы сигналов управления   находятся численно посредством оптимизации функции затрат [104]…"/>
          <p:cNvSpPr txBox="1">
            <a:spLocks noGrp="1"/>
          </p:cNvSpPr>
          <p:nvPr>
            <p:ph type="body" idx="1"/>
          </p:nvPr>
        </p:nvSpPr>
        <p:spPr>
          <a:prstGeom prst="rect">
            <a:avLst/>
          </a:prstGeom>
        </p:spPr>
        <p:txBody>
          <a:bodyPr/>
          <a:lstStyle/>
          <a:p>
            <a:pPr>
              <a:buBlip>
                <a:blip r:embed="rId2"/>
              </a:buBlip>
            </a:pPr>
            <a:r>
              <a:t>может быть достигнуто с помощью инструментов квантового оптимального управления, в соответствии с которым формы сигналов управления  находятся численно посредством оптимизации функции затрат [104]</a:t>
            </a:r>
          </a:p>
          <a:p>
            <a:pPr>
              <a:buBlip>
                <a:blip r:embed="rId2"/>
              </a:buBlip>
            </a:pPr>
            <a:r>
              <a:t>подход не масштабируем, но допускает универсальное программирование для систем умеренного размера [107]</a:t>
            </a:r>
          </a:p>
        </p:txBody>
      </p:sp>
      <p:pic>
        <p:nvPicPr>
          <p:cNvPr id="271" name="Image" descr="Image"/>
          <p:cNvPicPr>
            <a:picLocks noChangeAspect="1"/>
          </p:cNvPicPr>
          <p:nvPr/>
        </p:nvPicPr>
        <p:blipFill>
          <a:blip r:embed="rId3"/>
          <a:stretch>
            <a:fillRect/>
          </a:stretch>
        </p:blipFill>
        <p:spPr>
          <a:xfrm>
            <a:off x="2032000" y="3810000"/>
            <a:ext cx="952500" cy="4064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Ускорение квантовой революции"/>
          <p:cNvSpPr txBox="1">
            <a:spLocks noGrp="1"/>
          </p:cNvSpPr>
          <p:nvPr>
            <p:ph type="title"/>
          </p:nvPr>
        </p:nvSpPr>
        <p:spPr>
          <a:prstGeom prst="rect">
            <a:avLst/>
          </a:prstGeom>
        </p:spPr>
        <p:txBody>
          <a:bodyPr/>
          <a:lstStyle/>
          <a:p>
            <a:r>
              <a:t>Ускорение квантовой революции</a:t>
            </a:r>
          </a:p>
        </p:txBody>
      </p:sp>
      <p:sp>
        <p:nvSpPr>
          <p:cNvPr id="133" name="США - принятие закона о национальной квантовой инициативе…"/>
          <p:cNvSpPr txBox="1">
            <a:spLocks noGrp="1"/>
          </p:cNvSpPr>
          <p:nvPr>
            <p:ph type="body" sz="half" idx="1"/>
          </p:nvPr>
        </p:nvSpPr>
        <p:spPr>
          <a:xfrm>
            <a:off x="1550863" y="8487649"/>
            <a:ext cx="21170901" cy="3665860"/>
          </a:xfrm>
          <a:prstGeom prst="rect">
            <a:avLst/>
          </a:prstGeom>
        </p:spPr>
        <p:txBody>
          <a:bodyPr/>
          <a:lstStyle/>
          <a:p>
            <a:pPr marL="465581" indent="-465581" defTabSz="624077">
              <a:spcBef>
                <a:spcPts val="4200"/>
              </a:spcBef>
              <a:buBlip>
                <a:blip r:embed="rId2"/>
              </a:buBlip>
              <a:defRPr sz="3275"/>
            </a:pPr>
            <a:r>
              <a:t>США - принятие закона о национальной квантовой инициативе</a:t>
            </a:r>
          </a:p>
          <a:p>
            <a:pPr marL="465581" indent="-465581" defTabSz="624077">
              <a:spcBef>
                <a:spcPts val="4200"/>
              </a:spcBef>
              <a:buBlip>
                <a:blip r:embed="rId2"/>
              </a:buBlip>
              <a:defRPr sz="3275"/>
            </a:pPr>
            <a:r>
              <a:t>Великобритания - национальная программ квантовой информации Соединенного Королевства</a:t>
            </a:r>
          </a:p>
          <a:p>
            <a:pPr marL="465581" indent="-465581" defTabSz="624077">
              <a:spcBef>
                <a:spcPts val="4200"/>
              </a:spcBef>
              <a:buBlip>
                <a:blip r:embed="rId2"/>
              </a:buBlip>
              <a:defRPr sz="3275"/>
            </a:pPr>
            <a:r>
              <a:t>Китай - национальная программа квантовых информационных услуг</a:t>
            </a:r>
          </a:p>
          <a:p>
            <a:pPr marL="465581" indent="-465581" defTabSz="624077">
              <a:spcBef>
                <a:spcPts val="4200"/>
              </a:spcBef>
              <a:buBlip>
                <a:blip r:embed="rId2"/>
              </a:buBlip>
              <a:defRPr sz="3275"/>
            </a:pPr>
            <a:r>
              <a:t>Частный сектор - технологические гиганты, оборонные подрядчики, стартапы</a:t>
            </a:r>
          </a:p>
        </p:txBody>
      </p:sp>
      <p:pic>
        <p:nvPicPr>
          <p:cNvPr id="134" name="Image" descr="Image"/>
          <p:cNvPicPr>
            <a:picLocks noChangeAspect="1"/>
          </p:cNvPicPr>
          <p:nvPr/>
        </p:nvPicPr>
        <p:blipFill>
          <a:blip r:embed="rId3"/>
          <a:stretch>
            <a:fillRect/>
          </a:stretch>
        </p:blipFill>
        <p:spPr>
          <a:xfrm>
            <a:off x="1606550" y="2321554"/>
            <a:ext cx="21170900" cy="6070601"/>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Унитарное управление"/>
          <p:cNvSpPr txBox="1">
            <a:spLocks noGrp="1"/>
          </p:cNvSpPr>
          <p:nvPr>
            <p:ph type="title"/>
          </p:nvPr>
        </p:nvSpPr>
        <p:spPr>
          <a:prstGeom prst="rect">
            <a:avLst/>
          </a:prstGeom>
        </p:spPr>
        <p:txBody>
          <a:bodyPr/>
          <a:lstStyle/>
          <a:p>
            <a:r>
              <a:t>Унитарное управление</a:t>
            </a:r>
          </a:p>
        </p:txBody>
      </p:sp>
      <p:sp>
        <p:nvSpPr>
          <p:cNvPr id="274" name="или вентильная модель, по аналогии с классическими логическими вентилями для булевых функций.…"/>
          <p:cNvSpPr txBox="1">
            <a:spLocks noGrp="1"/>
          </p:cNvSpPr>
          <p:nvPr>
            <p:ph type="body" idx="1"/>
          </p:nvPr>
        </p:nvSpPr>
        <p:spPr>
          <a:prstGeom prst="rect">
            <a:avLst/>
          </a:prstGeom>
        </p:spPr>
        <p:txBody>
          <a:bodyPr/>
          <a:lstStyle/>
          <a:p>
            <a:pPr marL="555498" indent="-555498" defTabSz="648080">
              <a:spcBef>
                <a:spcPts val="4600"/>
              </a:spcBef>
              <a:buBlip>
                <a:blip r:embed="rId2"/>
              </a:buBlip>
              <a:defRPr sz="4536"/>
            </a:pPr>
            <a:r>
              <a:t>или вентильная модель, по аналогии с классическими логическими вентилями для булевых функций.</a:t>
            </a:r>
          </a:p>
          <a:p>
            <a:pPr marL="555498" indent="-555498" defTabSz="648080">
              <a:spcBef>
                <a:spcPts val="4600"/>
              </a:spcBef>
              <a:buBlip>
                <a:blip r:embed="rId2"/>
              </a:buBlip>
              <a:defRPr sz="4536"/>
            </a:pPr>
            <a:r>
              <a:t>Пропагатор раскладывается на последовательность унитарных карт, действующих на несколько систем одновременно.</a:t>
            </a:r>
          </a:p>
          <a:p>
            <a:pPr marL="555498" indent="-555498" defTabSz="648080">
              <a:spcBef>
                <a:spcPts val="4600"/>
              </a:spcBef>
              <a:buBlip>
                <a:blip r:embed="rId2"/>
              </a:buBlip>
              <a:defRPr sz="4536"/>
            </a:pPr>
            <a:r>
              <a:t>Универсальный набор вентилей - это конечный алфавит унитарных матриц(гейтов), такой что для любого унитарного отображения в гильбертовом пространстве существет конечная последовательность вентилей</a:t>
            </a:r>
          </a:p>
          <a:p>
            <a:pPr marL="555498" indent="-555498" defTabSz="648080">
              <a:spcBef>
                <a:spcPts val="4600"/>
              </a:spcBef>
              <a:buBlip>
                <a:blip r:embed="rId2"/>
              </a:buBlip>
              <a:defRPr sz="4536"/>
            </a:pPr>
            <a:r>
              <a:t>Квантовый компьютер на основе этого управления считается синонимом "цифровых" квантовых вычислений. </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Текущее состояние"/>
          <p:cNvSpPr txBox="1">
            <a:spLocks noGrp="1"/>
          </p:cNvSpPr>
          <p:nvPr>
            <p:ph type="title"/>
          </p:nvPr>
        </p:nvSpPr>
        <p:spPr>
          <a:prstGeom prst="rect">
            <a:avLst/>
          </a:prstGeom>
        </p:spPr>
        <p:txBody>
          <a:bodyPr/>
          <a:lstStyle/>
          <a:p>
            <a:r>
              <a:t>Текущее состояние</a:t>
            </a:r>
          </a:p>
        </p:txBody>
      </p:sp>
      <p:sp>
        <p:nvSpPr>
          <p:cNvPr id="277" name="В промежуточном масштабе квантовые компьютеры - это аналоговые машины и мы не можем использовать полную систему исправления ошибок с отказоустойчивостью, чтобы оцифровать квантовую информацию и защитить ее от неизбежного шума.…"/>
          <p:cNvSpPr txBox="1">
            <a:spLocks noGrp="1"/>
          </p:cNvSpPr>
          <p:nvPr>
            <p:ph type="body" idx="1"/>
          </p:nvPr>
        </p:nvSpPr>
        <p:spPr>
          <a:prstGeom prst="rect">
            <a:avLst/>
          </a:prstGeom>
        </p:spPr>
        <p:txBody>
          <a:bodyPr/>
          <a:lstStyle/>
          <a:p>
            <a:pPr marL="0" indent="0">
              <a:buSzTx/>
              <a:buNone/>
            </a:pPr>
            <a:r>
              <a:t>В промежуточном масштабе квантовые компьютеры - это аналоговые машины и мы не можем использовать полную систему исправления ошибок с отказоустойчивостью, чтобы оцифровать квантовую информацию и защитить ее от неизбежного шума.</a:t>
            </a:r>
          </a:p>
          <a:p>
            <a:pPr marL="0" indent="0">
              <a:buSzTx/>
              <a:buNone/>
            </a:pPr>
            <a:endParaRPr/>
          </a:p>
          <a:p>
            <a:pPr marL="0" indent="0" algn="ctr">
              <a:buSzTx/>
              <a:buNone/>
              <a:defRPr b="1"/>
            </a:pPr>
            <a:r>
              <a:t>Для дальнейшего развития технологий необходимы постоянные фундаментальные исследования</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2"/>
          <a:stretch>
            <a:fillRect/>
          </a:stretch>
        </p:blipFill>
        <p:spPr>
          <a:xfrm>
            <a:off x="4945053" y="430837"/>
            <a:ext cx="18721894" cy="2414926"/>
          </a:xfrm>
          <a:prstGeom prst="rect">
            <a:avLst/>
          </a:prstGeom>
          <a:ln w="12700">
            <a:miter lim="400000"/>
          </a:ln>
        </p:spPr>
      </p:pic>
      <p:graphicFrame>
        <p:nvGraphicFramePr>
          <p:cNvPr id="280" name="Table"/>
          <p:cNvGraphicFramePr/>
          <p:nvPr/>
        </p:nvGraphicFramePr>
        <p:xfrm>
          <a:off x="2280587" y="2947560"/>
          <a:ext cx="21388736" cy="10210800"/>
        </p:xfrm>
        <a:graphic>
          <a:graphicData uri="http://schemas.openxmlformats.org/drawingml/2006/table">
            <a:tbl>
              <a:tblPr>
                <a:tableStyleId>{4C3C2611-4C71-4FC5-86AE-919BDF0F9419}</a:tableStyleId>
              </a:tblPr>
              <a:tblGrid>
                <a:gridCol w="2673592">
                  <a:extLst>
                    <a:ext uri="{9D8B030D-6E8A-4147-A177-3AD203B41FA5}">
                      <a16:colId xmlns:a16="http://schemas.microsoft.com/office/drawing/2014/main" val="20000"/>
                    </a:ext>
                  </a:extLst>
                </a:gridCol>
                <a:gridCol w="2673592">
                  <a:extLst>
                    <a:ext uri="{9D8B030D-6E8A-4147-A177-3AD203B41FA5}">
                      <a16:colId xmlns:a16="http://schemas.microsoft.com/office/drawing/2014/main" val="20001"/>
                    </a:ext>
                  </a:extLst>
                </a:gridCol>
                <a:gridCol w="2673592">
                  <a:extLst>
                    <a:ext uri="{9D8B030D-6E8A-4147-A177-3AD203B41FA5}">
                      <a16:colId xmlns:a16="http://schemas.microsoft.com/office/drawing/2014/main" val="20002"/>
                    </a:ext>
                  </a:extLst>
                </a:gridCol>
                <a:gridCol w="2673592">
                  <a:extLst>
                    <a:ext uri="{9D8B030D-6E8A-4147-A177-3AD203B41FA5}">
                      <a16:colId xmlns:a16="http://schemas.microsoft.com/office/drawing/2014/main" val="20003"/>
                    </a:ext>
                  </a:extLst>
                </a:gridCol>
                <a:gridCol w="2673592">
                  <a:extLst>
                    <a:ext uri="{9D8B030D-6E8A-4147-A177-3AD203B41FA5}">
                      <a16:colId xmlns:a16="http://schemas.microsoft.com/office/drawing/2014/main" val="20004"/>
                    </a:ext>
                  </a:extLst>
                </a:gridCol>
                <a:gridCol w="2673592">
                  <a:extLst>
                    <a:ext uri="{9D8B030D-6E8A-4147-A177-3AD203B41FA5}">
                      <a16:colId xmlns:a16="http://schemas.microsoft.com/office/drawing/2014/main" val="20005"/>
                    </a:ext>
                  </a:extLst>
                </a:gridCol>
                <a:gridCol w="2673592">
                  <a:extLst>
                    <a:ext uri="{9D8B030D-6E8A-4147-A177-3AD203B41FA5}">
                      <a16:colId xmlns:a16="http://schemas.microsoft.com/office/drawing/2014/main" val="20006"/>
                    </a:ext>
                  </a:extLst>
                </a:gridCol>
                <a:gridCol w="2673592">
                  <a:extLst>
                    <a:ext uri="{9D8B030D-6E8A-4147-A177-3AD203B41FA5}">
                      <a16:colId xmlns:a16="http://schemas.microsoft.com/office/drawing/2014/main" val="20007"/>
                    </a:ext>
                  </a:extLst>
                </a:gridCol>
              </a:tblGrid>
              <a:tr h="1303479">
                <a:tc>
                  <a:txBody>
                    <a:bodyPr/>
                    <a:lstStyle/>
                    <a:p>
                      <a:pPr defTabSz="622300">
                        <a:defRPr sz="1800">
                          <a:solidFill>
                            <a:srgbClr val="000000"/>
                          </a:solidFill>
                        </a:defRPr>
                      </a:pPr>
                      <a:r>
                        <a:rPr sz="3000">
                          <a:solidFill>
                            <a:srgbClr val="5A5950"/>
                          </a:solidFill>
                        </a:rPr>
                        <a:t>Название</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квантовый отжиг</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сверхпроводящие петли</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топологичес-кие кубиты</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линейная оптика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квантовые точки кремния</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ионные ловушки</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алмазные полости</a:t>
                      </a:r>
                    </a:p>
                  </a:txBody>
                  <a:tcPr marL="50800" marR="50800" marT="50800" marB="50800" anchor="ctr" horzOverflow="overflow"/>
                </a:tc>
                <a:extLst>
                  <a:ext uri="{0D108BD9-81ED-4DB2-BD59-A6C34878D82A}">
                    <a16:rowId xmlns:a16="http://schemas.microsoft.com/office/drawing/2014/main" val="10000"/>
                  </a:ext>
                </a:extLst>
              </a:tr>
              <a:tr h="1303479">
                <a:tc>
                  <a:txBody>
                    <a:bodyPr/>
                    <a:lstStyle/>
                    <a:p>
                      <a:pPr defTabSz="622300">
                        <a:defRPr sz="1800">
                          <a:solidFill>
                            <a:srgbClr val="000000"/>
                          </a:solidFill>
                        </a:defRPr>
                      </a:pPr>
                      <a:r>
                        <a:rPr sz="3000">
                          <a:solidFill>
                            <a:srgbClr val="5A5950"/>
                          </a:solidFill>
                        </a:rPr>
                        <a:t>кубит</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эффект Джозефсона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эффект Джозефсона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квазичастицы из пар энионов</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фотоны</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спин электрона в p-n переходе</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магнитно захваченные ионы</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спин ядра атома</a:t>
                      </a:r>
                    </a:p>
                  </a:txBody>
                  <a:tcPr marL="50800" marR="50800" marT="50800" marB="50800" anchor="ctr" horzOverflow="overflow"/>
                </a:tc>
                <a:extLst>
                  <a:ext uri="{0D108BD9-81ED-4DB2-BD59-A6C34878D82A}">
                    <a16:rowId xmlns:a16="http://schemas.microsoft.com/office/drawing/2014/main" val="10001"/>
                  </a:ext>
                </a:extLst>
              </a:tr>
              <a:tr h="1303479">
                <a:tc>
                  <a:txBody>
                    <a:bodyPr/>
                    <a:lstStyle/>
                    <a:p>
                      <a:pPr defTabSz="622300">
                        <a:defRPr sz="1800">
                          <a:solidFill>
                            <a:srgbClr val="000000"/>
                          </a:solidFill>
                        </a:defRPr>
                      </a:pPr>
                      <a:r>
                        <a:rPr sz="3000">
                          <a:solidFill>
                            <a:srgbClr val="5A5950"/>
                          </a:solidFill>
                        </a:rPr>
                        <a:t>#кубит</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2048 (D-Wave)</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50 (IBM)
72 (Google)</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несколько</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49 (Intel)</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53(IonQ)
51(MIT)
20(IQOQI)</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6(QDTI)</a:t>
                      </a:r>
                    </a:p>
                  </a:txBody>
                  <a:tcPr marL="50800" marR="50800" marT="50800" marB="50800" anchor="ctr" horzOverflow="overflow"/>
                </a:tc>
                <a:extLst>
                  <a:ext uri="{0D108BD9-81ED-4DB2-BD59-A6C34878D82A}">
                    <a16:rowId xmlns:a16="http://schemas.microsoft.com/office/drawing/2014/main" val="10002"/>
                  </a:ext>
                </a:extLst>
              </a:tr>
              <a:tr h="1303479">
                <a:tc>
                  <a:txBody>
                    <a:bodyPr/>
                    <a:lstStyle/>
                    <a:p>
                      <a:pPr defTabSz="622300">
                        <a:defRPr sz="1800">
                          <a:solidFill>
                            <a:srgbClr val="000000"/>
                          </a:solidFill>
                        </a:defRPr>
                      </a:pPr>
                      <a:r>
                        <a:rPr sz="3000">
                          <a:solidFill>
                            <a:srgbClr val="5A5950"/>
                          </a:solidFill>
                        </a:rPr>
                        <a:t>измерение</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направление тока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резонансная фаза, направле-ние тока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состояние эниона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фаза фотона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спин электрона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энергетичес-кий уровень иона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энергетичес-кий уровень полости</a:t>
                      </a:r>
                    </a:p>
                  </a:txBody>
                  <a:tcPr marL="50800" marR="50800" marT="50800" marB="50800" anchor="ctr" horzOverflow="overflow"/>
                </a:tc>
                <a:extLst>
                  <a:ext uri="{0D108BD9-81ED-4DB2-BD59-A6C34878D82A}">
                    <a16:rowId xmlns:a16="http://schemas.microsoft.com/office/drawing/2014/main" val="10003"/>
                  </a:ext>
                </a:extLst>
              </a:tr>
              <a:tr h="1303479">
                <a:tc>
                  <a:txBody>
                    <a:bodyPr/>
                    <a:lstStyle/>
                    <a:p>
                      <a:pPr defTabSz="622300">
                        <a:defRPr sz="1800">
                          <a:solidFill>
                            <a:srgbClr val="000000"/>
                          </a:solidFill>
                        </a:defRPr>
                      </a:pPr>
                      <a:r>
                        <a:rPr sz="3000">
                          <a:solidFill>
                            <a:srgbClr val="5A5950"/>
                          </a:solidFill>
                        </a:rPr>
                        <a:t>вход</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Микроволновая печь 5 ГГц и эфф.Джозефсона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Микроволновая печь 5 ГГц и эфф.Джозефсона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2D инверсия анионов </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поляризацион-ные и дихроич-ные фильтры</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микроволновая печь</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лазер</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лазер</a:t>
                      </a:r>
                    </a:p>
                  </a:txBody>
                  <a:tcPr marL="50800" marR="50800" marT="50800" marB="50800" anchor="ctr" horzOverflow="overflow"/>
                </a:tc>
                <a:extLst>
                  <a:ext uri="{0D108BD9-81ED-4DB2-BD59-A6C34878D82A}">
                    <a16:rowId xmlns:a16="http://schemas.microsoft.com/office/drawing/2014/main" val="10004"/>
                  </a:ext>
                </a:extLst>
              </a:tr>
              <a:tr h="1303479">
                <a:tc>
                  <a:txBody>
                    <a:bodyPr/>
                    <a:lstStyle/>
                    <a:p>
                      <a:pPr defTabSz="622300">
                        <a:defRPr sz="1800">
                          <a:solidFill>
                            <a:srgbClr val="000000"/>
                          </a:solidFill>
                        </a:defRPr>
                      </a:pPr>
                      <a:r>
                        <a:rPr sz="3000">
                          <a:solidFill>
                            <a:srgbClr val="5A5950"/>
                          </a:solidFill>
                        </a:rPr>
                        <a:t>измерение</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магнитометр</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магнитометр</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синтез анионов</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детекторы фотонов</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конвертация спинов в заряд</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флуоресценция</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флуоресценция</a:t>
                      </a:r>
                    </a:p>
                  </a:txBody>
                  <a:tcPr marL="50800" marR="50800" marT="50800" marB="50800" anchor="ctr" horzOverflow="overflow"/>
                </a:tc>
                <a:extLst>
                  <a:ext uri="{0D108BD9-81ED-4DB2-BD59-A6C34878D82A}">
                    <a16:rowId xmlns:a16="http://schemas.microsoft.com/office/drawing/2014/main" val="10005"/>
                  </a:ext>
                </a:extLst>
              </a:tr>
            </a:tbl>
          </a:graphicData>
        </a:graphic>
      </p:graphicFrame>
      <p:pic>
        <p:nvPicPr>
          <p:cNvPr id="281" name="Image" descr="Image"/>
          <p:cNvPicPr>
            <a:picLocks noChangeAspect="1"/>
          </p:cNvPicPr>
          <p:nvPr/>
        </p:nvPicPr>
        <p:blipFill>
          <a:blip r:embed="rId3"/>
          <a:stretch>
            <a:fillRect/>
          </a:stretch>
        </p:blipFill>
        <p:spPr>
          <a:xfrm>
            <a:off x="2435114" y="12070959"/>
            <a:ext cx="1874977" cy="1153314"/>
          </a:xfrm>
          <a:prstGeom prst="rect">
            <a:avLst/>
          </a:prstGeom>
          <a:ln w="12700">
            <a:miter lim="400000"/>
          </a:ln>
        </p:spPr>
      </p:pic>
      <p:sp>
        <p:nvSpPr>
          <p:cNvPr id="282" name="ионизирующее излучение на спиновых цепочках с последующей…"/>
          <p:cNvSpPr txBox="1"/>
          <p:nvPr/>
        </p:nvSpPr>
        <p:spPr>
          <a:xfrm>
            <a:off x="4599138" y="11735425"/>
            <a:ext cx="19413724"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ионизирующее излучение на спиновых цепочках с последующей</a:t>
            </a:r>
          </a:p>
          <a:p>
            <a:pPr algn="l"/>
            <a:r>
              <a:t>конвертацией спинов</a:t>
            </a:r>
          </a:p>
        </p:txBody>
      </p:sp>
      <p:pic>
        <p:nvPicPr>
          <p:cNvPr id="283" name="pngwing.com.png" descr="pngwing.com.png"/>
          <p:cNvPicPr>
            <a:picLocks noChangeAspect="1"/>
          </p:cNvPicPr>
          <p:nvPr/>
        </p:nvPicPr>
        <p:blipFill>
          <a:blip r:embed="rId4"/>
          <a:stretch>
            <a:fillRect/>
          </a:stretch>
        </p:blipFill>
        <p:spPr>
          <a:xfrm>
            <a:off x="725989" y="11577748"/>
            <a:ext cx="828262" cy="825501"/>
          </a:xfrm>
          <a:prstGeom prst="rect">
            <a:avLst/>
          </a:prstGeom>
          <a:ln w="12700">
            <a:miter lim="400000"/>
          </a:ln>
        </p:spPr>
      </p:pic>
      <p:sp>
        <p:nvSpPr>
          <p:cNvPr id="284" name="Rectangle"/>
          <p:cNvSpPr/>
          <p:nvPr/>
        </p:nvSpPr>
        <p:spPr>
          <a:xfrm>
            <a:off x="18329921" y="419968"/>
            <a:ext cx="5346141" cy="10344227"/>
          </a:xfrm>
          <a:prstGeom prst="rect">
            <a:avLst/>
          </a:prstGeom>
          <a:solidFill>
            <a:schemeClr val="accent6">
              <a:satOff val="1287"/>
              <a:lumOff val="8300"/>
              <a:alpha val="18426"/>
            </a:schemeClr>
          </a:solidFill>
          <a:ln w="12700">
            <a:miter lim="400000"/>
          </a:ln>
          <a:effectLst>
            <a:outerShdw blurRad="50800" dist="12700" rotWithShape="0">
              <a:srgbClr val="000000">
                <a:alpha val="60000"/>
              </a:srgbClr>
            </a:outerShdw>
          </a:effectLst>
        </p:spPr>
        <p:txBody>
          <a:bodyPr lIns="50800" tIns="50800" rIns="50800" bIns="50800" anchor="ctr"/>
          <a:lstStyle/>
          <a:p>
            <a:pPr>
              <a:defRPr sz="4200">
                <a:solidFill>
                  <a:schemeClr val="accent6">
                    <a:satOff val="1287"/>
                    <a:lumOff val="8300"/>
                  </a:schemeClr>
                </a:solidFill>
              </a:defRPr>
            </a:pPr>
            <a:endParaRPr/>
          </a:p>
        </p:txBody>
      </p:sp>
      <p:sp>
        <p:nvSpPr>
          <p:cNvPr id="285" name="Rectangle"/>
          <p:cNvSpPr/>
          <p:nvPr/>
        </p:nvSpPr>
        <p:spPr>
          <a:xfrm>
            <a:off x="10306045" y="416501"/>
            <a:ext cx="2658305" cy="10351160"/>
          </a:xfrm>
          <a:prstGeom prst="rect">
            <a:avLst/>
          </a:prstGeom>
          <a:solidFill>
            <a:schemeClr val="accent1">
              <a:satOff val="1071"/>
              <a:lumOff val="11996"/>
              <a:alpha val="25026"/>
            </a:schemeClr>
          </a:solidFill>
          <a:ln w="12700">
            <a:miter lim="400000"/>
          </a:ln>
          <a:effectLst>
            <a:outerShdw blurRad="50800" dist="12700" rotWithShape="0">
              <a:srgbClr val="000000">
                <a:alpha val="60000"/>
              </a:srgbClr>
            </a:outerShdw>
          </a:effectLst>
        </p:spPr>
        <p:txBody>
          <a:bodyPr lIns="50800" tIns="50800" rIns="50800" bIns="50800" anchor="ctr"/>
          <a:lstStyle/>
          <a:p>
            <a:pPr>
              <a:defRPr sz="4200">
                <a:solidFill>
                  <a:srgbClr val="F2EBDB"/>
                </a:solidFill>
              </a:defRPr>
            </a:pPr>
            <a:endParaRPr/>
          </a:p>
        </p:txBody>
      </p:sp>
      <p:pic>
        <p:nvPicPr>
          <p:cNvPr id="286" name="Image" descr="Image"/>
          <p:cNvPicPr>
            <a:picLocks noChangeAspect="1"/>
          </p:cNvPicPr>
          <p:nvPr/>
        </p:nvPicPr>
        <p:blipFill>
          <a:blip r:embed="rId5"/>
          <a:stretch>
            <a:fillRect/>
          </a:stretch>
        </p:blipFill>
        <p:spPr>
          <a:xfrm>
            <a:off x="2465629" y="10798865"/>
            <a:ext cx="1916831" cy="1153314"/>
          </a:xfrm>
          <a:prstGeom prst="rect">
            <a:avLst/>
          </a:prstGeom>
          <a:ln w="12700">
            <a:miter lim="400000"/>
          </a:ln>
        </p:spPr>
      </p:pic>
      <p:sp>
        <p:nvSpPr>
          <p:cNvPr id="287" name="топологические кубиты в пакете заряженных частиц"/>
          <p:cNvSpPr txBox="1"/>
          <p:nvPr/>
        </p:nvSpPr>
        <p:spPr>
          <a:xfrm>
            <a:off x="4599138" y="10914687"/>
            <a:ext cx="1941372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stStyle>
          <a:p>
            <a:r>
              <a:t>топологические кубиты в пакете заряженных частиц</a:t>
            </a:r>
          </a:p>
        </p:txBody>
      </p:sp>
      <p:sp>
        <p:nvSpPr>
          <p:cNvPr id="288" name="Rectangle"/>
          <p:cNvSpPr/>
          <p:nvPr/>
        </p:nvSpPr>
        <p:spPr>
          <a:xfrm>
            <a:off x="4952522" y="419968"/>
            <a:ext cx="2658305" cy="10344227"/>
          </a:xfrm>
          <a:prstGeom prst="rect">
            <a:avLst/>
          </a:prstGeom>
          <a:solidFill>
            <a:schemeClr val="accent6">
              <a:satOff val="1287"/>
              <a:lumOff val="8300"/>
              <a:alpha val="18426"/>
            </a:schemeClr>
          </a:solidFill>
          <a:ln w="12700">
            <a:miter lim="400000"/>
          </a:ln>
          <a:effectLst>
            <a:outerShdw blurRad="50800" dist="12700" rotWithShape="0">
              <a:srgbClr val="000000">
                <a:alpha val="60000"/>
              </a:srgbClr>
            </a:outerShdw>
          </a:effectLst>
        </p:spPr>
        <p:txBody>
          <a:bodyPr lIns="50800" tIns="50800" rIns="50800" bIns="50800" anchor="ctr"/>
          <a:lstStyle/>
          <a:p>
            <a:pPr>
              <a:defRPr sz="4200">
                <a:solidFill>
                  <a:schemeClr val="accent6">
                    <a:satOff val="1287"/>
                    <a:lumOff val="8300"/>
                  </a:schemeClr>
                </a:solidFill>
              </a:defRPr>
            </a:pPr>
            <a:endParaRPr/>
          </a:p>
        </p:txBody>
      </p:sp>
      <p:sp>
        <p:nvSpPr>
          <p:cNvPr id="289" name="Rectangle"/>
          <p:cNvSpPr/>
          <p:nvPr/>
        </p:nvSpPr>
        <p:spPr>
          <a:xfrm>
            <a:off x="4248771" y="12045522"/>
            <a:ext cx="19413725" cy="1204188"/>
          </a:xfrm>
          <a:prstGeom prst="rect">
            <a:avLst/>
          </a:prstGeom>
          <a:solidFill>
            <a:schemeClr val="accent6">
              <a:satOff val="1287"/>
              <a:lumOff val="8300"/>
              <a:alpha val="18426"/>
            </a:schemeClr>
          </a:solidFill>
          <a:ln w="12700">
            <a:miter lim="400000"/>
          </a:ln>
          <a:effectLst>
            <a:outerShdw blurRad="50800" dist="12700" rotWithShape="0">
              <a:srgbClr val="000000">
                <a:alpha val="60000"/>
              </a:srgbClr>
            </a:outerShdw>
          </a:effectLst>
        </p:spPr>
        <p:txBody>
          <a:bodyPr lIns="50800" tIns="50800" rIns="50800" bIns="50800" anchor="ctr"/>
          <a:lstStyle/>
          <a:p>
            <a:pPr>
              <a:defRPr sz="4200">
                <a:solidFill>
                  <a:schemeClr val="accent6">
                    <a:satOff val="1287"/>
                    <a:lumOff val="8300"/>
                  </a:schemeClr>
                </a:solidFill>
              </a:defRPr>
            </a:pPr>
            <a:endParaRPr/>
          </a:p>
        </p:txBody>
      </p:sp>
      <p:sp>
        <p:nvSpPr>
          <p:cNvPr id="290" name="Rectangle"/>
          <p:cNvSpPr/>
          <p:nvPr/>
        </p:nvSpPr>
        <p:spPr>
          <a:xfrm>
            <a:off x="4396792" y="10790179"/>
            <a:ext cx="19271778" cy="1204187"/>
          </a:xfrm>
          <a:prstGeom prst="rect">
            <a:avLst/>
          </a:prstGeom>
          <a:solidFill>
            <a:schemeClr val="accent1">
              <a:satOff val="1071"/>
              <a:lumOff val="11996"/>
              <a:alpha val="25026"/>
            </a:schemeClr>
          </a:solidFill>
          <a:ln w="12700">
            <a:miter lim="400000"/>
          </a:ln>
          <a:effectLst>
            <a:outerShdw blurRad="50800" dist="12700" rotWithShape="0">
              <a:srgbClr val="000000">
                <a:alpha val="60000"/>
              </a:srgbClr>
            </a:outerShdw>
          </a:effectLst>
        </p:spPr>
        <p:txBody>
          <a:bodyPr lIns="50800" tIns="50800" rIns="50800" bIns="50800" anchor="ctr"/>
          <a:lstStyle/>
          <a:p>
            <a:pPr>
              <a:defRPr sz="4200">
                <a:solidFill>
                  <a:srgbClr val="F2EBDB"/>
                </a:solidFill>
              </a:defRPr>
            </a:pP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Алмазные полости"/>
          <p:cNvSpPr txBox="1">
            <a:spLocks noGrp="1"/>
          </p:cNvSpPr>
          <p:nvPr>
            <p:ph type="title"/>
          </p:nvPr>
        </p:nvSpPr>
        <p:spPr>
          <a:prstGeom prst="rect">
            <a:avLst/>
          </a:prstGeom>
        </p:spPr>
        <p:txBody>
          <a:bodyPr/>
          <a:lstStyle/>
          <a:p>
            <a:r>
              <a:t>Алмазные полости</a:t>
            </a:r>
          </a:p>
        </p:txBody>
      </p:sp>
      <p:sp>
        <p:nvSpPr>
          <p:cNvPr id="293" name="Работы ведет университет Штутгарта. В центрах NV для Vacancy азота: они являются искусственной структурой алмаза , в которых атом углерода заменен атомом азота, и вблизи которого является дефицитом углерода. Электроны атомов углерода, примыкающих к этой "/>
          <p:cNvSpPr txBox="1">
            <a:spLocks noGrp="1"/>
          </p:cNvSpPr>
          <p:nvPr>
            <p:ph type="body" sz="half" idx="1"/>
          </p:nvPr>
        </p:nvSpPr>
        <p:spPr>
          <a:xfrm>
            <a:off x="2115295" y="2730500"/>
            <a:ext cx="14675209" cy="8255000"/>
          </a:xfrm>
          <a:prstGeom prst="rect">
            <a:avLst/>
          </a:prstGeom>
        </p:spPr>
        <p:txBody>
          <a:bodyPr/>
          <a:lstStyle/>
          <a:p>
            <a:pPr marL="0" indent="0" defTabSz="608076">
              <a:spcBef>
                <a:spcPts val="4300"/>
              </a:spcBef>
              <a:buSzTx/>
              <a:buNone/>
              <a:defRPr sz="4256"/>
            </a:pPr>
            <a:r>
              <a:t>Работы ведет университет Штутгарта. В </a:t>
            </a:r>
            <a:r>
              <a:rPr u="sng"/>
              <a:t>центрах NV</a:t>
            </a:r>
            <a:r>
              <a:t> для Vacancy азота: они являются искусственной структурой алмаза , в которых атом углерода заменен атомом азота, и вблизи которого является дефицитом углерода. Электроны атомов углерода, примыкающих к этой щели, занимают пустое пространство и имеют переменный спин. Короче говоря, состояние щели нестабильно и квантово. Это состояние возбуждается лазером и микроволнами. Состояние кубита считывается путем измерения яркости флуоресценции.</a:t>
            </a:r>
          </a:p>
          <a:p>
            <a:pPr marL="0" indent="0" defTabSz="608076">
              <a:spcBef>
                <a:spcPts val="4300"/>
              </a:spcBef>
              <a:buSzTx/>
              <a:buNone/>
              <a:defRPr sz="4256"/>
            </a:pPr>
            <a:r>
              <a:t>Применительно к ионизационному излучению - мы можем ионизировать и выбивать некоторые элементы кристаллической решетки.</a:t>
            </a:r>
          </a:p>
        </p:txBody>
      </p:sp>
      <p:pic>
        <p:nvPicPr>
          <p:cNvPr id="294" name="Image" descr="Image"/>
          <p:cNvPicPr>
            <a:picLocks noChangeAspect="1"/>
          </p:cNvPicPr>
          <p:nvPr/>
        </p:nvPicPr>
        <p:blipFill>
          <a:blip r:embed="rId2"/>
          <a:stretch>
            <a:fillRect/>
          </a:stretch>
        </p:blipFill>
        <p:spPr>
          <a:xfrm>
            <a:off x="17043810" y="5305151"/>
            <a:ext cx="6595337" cy="5264698"/>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Алмазные полости - схема"/>
          <p:cNvSpPr txBox="1">
            <a:spLocks noGrp="1"/>
          </p:cNvSpPr>
          <p:nvPr>
            <p:ph type="title"/>
          </p:nvPr>
        </p:nvSpPr>
        <p:spPr>
          <a:xfrm>
            <a:off x="2032000" y="86791"/>
            <a:ext cx="20320000" cy="2159001"/>
          </a:xfrm>
          <a:prstGeom prst="rect">
            <a:avLst/>
          </a:prstGeom>
        </p:spPr>
        <p:txBody>
          <a:bodyPr/>
          <a:lstStyle/>
          <a:p>
            <a:r>
              <a:t>Алмазные полости - схема</a:t>
            </a:r>
          </a:p>
        </p:txBody>
      </p:sp>
      <p:sp>
        <p:nvSpPr>
          <p:cNvPr id="297" name="механизма управления в Forefront технике азотно-вакансионных центров в алмазе для квантовых технологий 2017 года"/>
          <p:cNvSpPr txBox="1">
            <a:spLocks noGrp="1"/>
          </p:cNvSpPr>
          <p:nvPr>
            <p:ph type="body" sz="quarter" idx="1"/>
          </p:nvPr>
        </p:nvSpPr>
        <p:spPr>
          <a:xfrm>
            <a:off x="523895" y="12252350"/>
            <a:ext cx="23336210" cy="1034318"/>
          </a:xfrm>
          <a:prstGeom prst="rect">
            <a:avLst/>
          </a:prstGeom>
        </p:spPr>
        <p:txBody>
          <a:bodyPr/>
          <a:lstStyle/>
          <a:p>
            <a:pPr marL="0" indent="0" defTabSz="504062">
              <a:spcBef>
                <a:spcPts val="3500"/>
              </a:spcBef>
              <a:buSzTx/>
              <a:buNone/>
              <a:defRPr sz="3528"/>
            </a:pPr>
            <a:r>
              <a:rPr>
                <a:solidFill>
                  <a:srgbClr val="000000"/>
                </a:solidFill>
              </a:rPr>
              <a:t>механизма управления в </a:t>
            </a:r>
            <a:r>
              <a:rPr u="sng">
                <a:hlinkClick r:id="rId2"/>
              </a:rPr>
              <a:t>Forefront технике азотно-вакансионных центров в алмазе для квантовых технологий</a:t>
            </a:r>
            <a:r>
              <a:rPr>
                <a:solidFill>
                  <a:srgbClr val="000000"/>
                </a:solidFill>
              </a:rPr>
              <a:t> 2017 года</a:t>
            </a:r>
            <a:r>
              <a:t> </a:t>
            </a:r>
          </a:p>
        </p:txBody>
      </p:sp>
      <p:pic>
        <p:nvPicPr>
          <p:cNvPr id="298" name="Image" descr="Image"/>
          <p:cNvPicPr>
            <a:picLocks noChangeAspect="1"/>
          </p:cNvPicPr>
          <p:nvPr/>
        </p:nvPicPr>
        <p:blipFill>
          <a:blip r:embed="rId3"/>
          <a:stretch>
            <a:fillRect/>
          </a:stretch>
        </p:blipFill>
        <p:spPr>
          <a:xfrm>
            <a:off x="3236098" y="2190193"/>
            <a:ext cx="16533484" cy="1015063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Ионные ловушки"/>
          <p:cNvSpPr txBox="1">
            <a:spLocks noGrp="1"/>
          </p:cNvSpPr>
          <p:nvPr>
            <p:ph type="title"/>
          </p:nvPr>
        </p:nvSpPr>
        <p:spPr>
          <a:prstGeom prst="rect">
            <a:avLst/>
          </a:prstGeom>
        </p:spPr>
        <p:txBody>
          <a:bodyPr/>
          <a:lstStyle/>
          <a:p>
            <a:r>
              <a:t>Ионные ловушки</a:t>
            </a:r>
          </a:p>
        </p:txBody>
      </p:sp>
      <p:sp>
        <p:nvSpPr>
          <p:cNvPr id="301" name="Ионы атомов находятся в вакууме и подвешены электростатической суспензией. Для их инициализации выполняется оптическая накачка. Для измерения используется лазер, использующий явление флуоресценции ионов, возбуждаемых лазером. Магнетизм используется для а"/>
          <p:cNvSpPr txBox="1">
            <a:spLocks noGrp="1"/>
          </p:cNvSpPr>
          <p:nvPr>
            <p:ph type="body" sz="half" idx="1"/>
          </p:nvPr>
        </p:nvSpPr>
        <p:spPr>
          <a:xfrm>
            <a:off x="2032000" y="3810000"/>
            <a:ext cx="13631195" cy="8255000"/>
          </a:xfrm>
          <a:prstGeom prst="rect">
            <a:avLst/>
          </a:prstGeom>
        </p:spPr>
        <p:txBody>
          <a:bodyPr/>
          <a:lstStyle/>
          <a:p>
            <a:pPr marL="0" indent="0" defTabSz="512063">
              <a:spcBef>
                <a:spcPts val="3600"/>
              </a:spcBef>
              <a:buSzTx/>
              <a:buNone/>
              <a:defRPr sz="3584"/>
            </a:pPr>
            <a:r>
              <a:t>Ионы атомов находятся в вакууме и подвешены электростатической суспензией. Для их инициализации выполняется оптическая накачка. Для измерения используется лазер, использующий явление флуоресценции ионов, возбуждаемых лазером. Магнетизм используется для активации квантовых гейтов. Над этим работают стартап IonQ из Университета Мэриленда, а также Университет Инсбрука в Австрии и его дочерняя компания AQT. В такой системе несколько ионов находятся на равном расстоянии друг от друга. Они выстроены как на рисунке. Трудно «масштабировать» такую структуру за пределы сотни или около того ионов. С другой стороны, у них есть то преимущество, что они могут быть связаны друг с другом.</a:t>
            </a:r>
          </a:p>
          <a:p>
            <a:pPr marL="0" indent="0" defTabSz="512063">
              <a:spcBef>
                <a:spcPts val="3600"/>
              </a:spcBef>
              <a:buSzTx/>
              <a:buNone/>
              <a:defRPr sz="3584"/>
            </a:pPr>
            <a:r>
              <a:t>Инициализацию ионов можно проводить ионизирующим излучением.</a:t>
            </a:r>
          </a:p>
        </p:txBody>
      </p:sp>
      <p:pic>
        <p:nvPicPr>
          <p:cNvPr id="302" name="Image" descr="Image"/>
          <p:cNvPicPr>
            <a:picLocks noChangeAspect="1"/>
          </p:cNvPicPr>
          <p:nvPr/>
        </p:nvPicPr>
        <p:blipFill>
          <a:blip r:embed="rId2"/>
          <a:stretch>
            <a:fillRect/>
          </a:stretch>
        </p:blipFill>
        <p:spPr>
          <a:xfrm>
            <a:off x="15892353" y="5459349"/>
            <a:ext cx="7547097" cy="4956302"/>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Топологические кубиты"/>
          <p:cNvSpPr txBox="1">
            <a:spLocks noGrp="1"/>
          </p:cNvSpPr>
          <p:nvPr>
            <p:ph type="title"/>
          </p:nvPr>
        </p:nvSpPr>
        <p:spPr>
          <a:prstGeom prst="rect">
            <a:avLst/>
          </a:prstGeom>
        </p:spPr>
        <p:txBody>
          <a:bodyPr/>
          <a:lstStyle/>
          <a:p>
            <a:r>
              <a:t>Топологические кубиты</a:t>
            </a:r>
          </a:p>
        </p:txBody>
      </p:sp>
      <p:sp>
        <p:nvSpPr>
          <p:cNvPr id="305" name="В майорановских фермионах : они анионы или квазичастицы , которые являются облаком конкретных состояний электронов , организованным в парах. Фактически это спины электронов на обоих концах сверхпроводящих проводов. Мы также можем рассматривать как таковы"/>
          <p:cNvSpPr txBox="1">
            <a:spLocks noGrp="1"/>
          </p:cNvSpPr>
          <p:nvPr>
            <p:ph type="body" sz="half" idx="1"/>
          </p:nvPr>
        </p:nvSpPr>
        <p:spPr>
          <a:xfrm>
            <a:off x="2032000" y="3810000"/>
            <a:ext cx="15241605" cy="8255000"/>
          </a:xfrm>
          <a:prstGeom prst="rect">
            <a:avLst/>
          </a:prstGeom>
        </p:spPr>
        <p:txBody>
          <a:bodyPr/>
          <a:lstStyle/>
          <a:p>
            <a:pPr marL="0" indent="0" defTabSz="632079">
              <a:spcBef>
                <a:spcPts val="4500"/>
              </a:spcBef>
              <a:buSzTx/>
              <a:buNone/>
              <a:defRPr sz="4424"/>
            </a:pPr>
            <a:r>
              <a:t>В </a:t>
            </a:r>
            <a:r>
              <a:rPr u="sng"/>
              <a:t>майорановских фермионах</a:t>
            </a:r>
            <a:r>
              <a:t> : они анионы или квазичастицы , которые являются облаком конкретных состояний электронов , организованным в парах. Фактически это спины электронов на обоих концах сверхпроводящих проводов. Мы также можем рассматривать как таковые, что это разновидность сверхпроводящих кубитов. Следовательно, эти квантовые компьютеры также необходимо охлаждать до температуры, близкой к абсолютному нулю, около 10 мК.  </a:t>
            </a:r>
          </a:p>
          <a:p>
            <a:pPr marL="0" indent="0" defTabSz="632079">
              <a:spcBef>
                <a:spcPts val="4500"/>
              </a:spcBef>
              <a:buSzTx/>
              <a:buNone/>
              <a:defRPr sz="4424"/>
            </a:pPr>
            <a:r>
              <a:t>Зная, что существование майорановских фермионов практически не доказано, можно рассматреть другую модель - пакетное движение заряженных частиц в ускорителе.</a:t>
            </a:r>
          </a:p>
        </p:txBody>
      </p:sp>
      <p:pic>
        <p:nvPicPr>
          <p:cNvPr id="306" name="Image" descr="Image"/>
          <p:cNvPicPr>
            <a:picLocks noChangeAspect="1"/>
          </p:cNvPicPr>
          <p:nvPr/>
        </p:nvPicPr>
        <p:blipFill>
          <a:blip r:embed="rId2"/>
          <a:stretch>
            <a:fillRect/>
          </a:stretch>
        </p:blipFill>
        <p:spPr>
          <a:xfrm>
            <a:off x="17802793" y="4258599"/>
            <a:ext cx="5842829" cy="4529834"/>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1.jpg" descr="1.jpg"/>
          <p:cNvPicPr>
            <a:picLocks noGrp="1"/>
          </p:cNvPicPr>
          <p:nvPr>
            <p:ph type="pic" idx="21"/>
          </p:nvPr>
        </p:nvPicPr>
        <p:blipFill>
          <a:blip r:embed="rId2"/>
          <a:stretch>
            <a:fillRect/>
          </a:stretch>
        </p:blipFill>
        <p:spPr>
          <a:xfrm>
            <a:off x="3647830" y="522654"/>
            <a:ext cx="16548100" cy="8674100"/>
          </a:xfrm>
          <a:prstGeom prst="rect">
            <a:avLst/>
          </a:prstGeom>
        </p:spPr>
      </p:pic>
      <p:sp>
        <p:nvSpPr>
          <p:cNvPr id="309" name="Использование ИИИ в QIS"/>
          <p:cNvSpPr txBox="1">
            <a:spLocks noGrp="1"/>
          </p:cNvSpPr>
          <p:nvPr>
            <p:ph type="title"/>
          </p:nvPr>
        </p:nvSpPr>
        <p:spPr>
          <a:prstGeom prst="rect">
            <a:avLst/>
          </a:prstGeom>
        </p:spPr>
        <p:txBody>
          <a:bodyPr/>
          <a:lstStyle/>
          <a:p>
            <a:r>
              <a:rPr lang="ru-RU" dirty="0"/>
              <a:t>Применение </a:t>
            </a:r>
            <a:r>
              <a:rPr dirty="0"/>
              <a:t>QIS</a:t>
            </a:r>
            <a:r>
              <a:rPr lang="ru-RU" dirty="0"/>
              <a:t> в биоинженерии и ядерной медицине</a:t>
            </a:r>
            <a:endParaRPr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139684EE-4534-4875-A800-25B875127712}"/>
              </a:ext>
            </a:extLst>
          </p:cNvPr>
          <p:cNvPicPr>
            <a:picLocks noChangeAspect="1"/>
          </p:cNvPicPr>
          <p:nvPr/>
        </p:nvPicPr>
        <p:blipFill>
          <a:blip r:embed="rId2"/>
          <a:stretch>
            <a:fillRect/>
          </a:stretch>
        </p:blipFill>
        <p:spPr>
          <a:xfrm>
            <a:off x="328060" y="923349"/>
            <a:ext cx="11863940" cy="12363624"/>
          </a:xfrm>
          <a:prstGeom prst="rect">
            <a:avLst/>
          </a:prstGeom>
        </p:spPr>
      </p:pic>
      <p:sp>
        <p:nvSpPr>
          <p:cNvPr id="7" name="TextBox 6">
            <a:extLst>
              <a:ext uri="{FF2B5EF4-FFF2-40B4-BE49-F238E27FC236}">
                <a16:creationId xmlns:a16="http://schemas.microsoft.com/office/drawing/2014/main" id="{6C3A4593-0C63-42AB-AD07-A9F2B2ECE20E}"/>
              </a:ext>
            </a:extLst>
          </p:cNvPr>
          <p:cNvSpPr txBox="1"/>
          <p:nvPr/>
        </p:nvSpPr>
        <p:spPr>
          <a:xfrm>
            <a:off x="12192000" y="4846571"/>
            <a:ext cx="12022015"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3200" b="0" i="0" u="none" strike="noStrike" cap="none" spc="0" normalizeH="0" baseline="0" dirty="0">
                <a:ln>
                  <a:noFill/>
                </a:ln>
                <a:solidFill>
                  <a:srgbClr val="6C6963"/>
                </a:solidFill>
                <a:effectLst/>
                <a:uFillTx/>
                <a:latin typeface="+mn-lt"/>
                <a:ea typeface="+mn-ea"/>
                <a:cs typeface="+mn-cs"/>
                <a:sym typeface="Baskerville"/>
              </a:rPr>
              <a:t>Классические компьютеры, работающие с цифровыми битами, быстры. Но для некоторых типов вычислений квантовые компьютеры могут быть невероятно быстрыми. Кредит: y. </a:t>
            </a:r>
            <a:r>
              <a:rPr kumimoji="0" lang="ru-RU" sz="3200" b="0" i="0" u="none" strike="noStrike" cap="none" spc="0" normalizeH="0" baseline="0" dirty="0" err="1">
                <a:ln>
                  <a:noFill/>
                </a:ln>
                <a:solidFill>
                  <a:srgbClr val="6C6963"/>
                </a:solidFill>
                <a:effectLst/>
                <a:uFillTx/>
                <a:latin typeface="+mn-lt"/>
                <a:ea typeface="+mn-ea"/>
                <a:cs typeface="+mn-cs"/>
                <a:sym typeface="Baskerville"/>
              </a:rPr>
              <a:t>Chino</a:t>
            </a:r>
            <a:r>
              <a:rPr kumimoji="0" lang="ru-RU" sz="3200" b="0" i="0" u="none" strike="noStrike" cap="none" spc="0" normalizeH="0" baseline="0" dirty="0">
                <a:ln>
                  <a:noFill/>
                </a:ln>
                <a:solidFill>
                  <a:srgbClr val="6C6963"/>
                </a:solidFill>
                <a:effectLst/>
                <a:uFillTx/>
                <a:latin typeface="+mn-lt"/>
                <a:ea typeface="+mn-ea"/>
                <a:cs typeface="+mn-cs"/>
                <a:sym typeface="Baskerville"/>
              </a:rPr>
              <a:t> / </a:t>
            </a:r>
            <a:r>
              <a:rPr kumimoji="0" lang="ru-RU" sz="3200" b="0" i="0" u="none" strike="noStrike" cap="none" spc="0" normalizeH="0" baseline="0" dirty="0" err="1">
                <a:ln>
                  <a:noFill/>
                </a:ln>
                <a:solidFill>
                  <a:srgbClr val="6C6963"/>
                </a:solidFill>
                <a:effectLst/>
                <a:uFillTx/>
                <a:latin typeface="+mn-lt"/>
                <a:ea typeface="+mn-ea"/>
                <a:cs typeface="+mn-cs"/>
                <a:sym typeface="Baskerville"/>
              </a:rPr>
              <a:t>GettyNature</a:t>
            </a:r>
            <a:r>
              <a:rPr kumimoji="0" lang="ru-RU" sz="3200" b="0" i="0" u="none" strike="noStrike" cap="none" spc="0" normalizeH="0" baseline="0" dirty="0">
                <a:ln>
                  <a:noFill/>
                </a:ln>
                <a:solidFill>
                  <a:srgbClr val="6C6963"/>
                </a:solidFill>
                <a:effectLst/>
                <a:uFillTx/>
                <a:latin typeface="+mn-lt"/>
                <a:ea typeface="+mn-ea"/>
                <a:cs typeface="+mn-cs"/>
                <a:sym typeface="Baskerville"/>
              </a:rPr>
              <a:t> </a:t>
            </a:r>
            <a:r>
              <a:rPr kumimoji="0" lang="ru-RU" sz="3200" b="0" i="0" u="none" strike="noStrike" cap="none" spc="0" normalizeH="0" baseline="0" dirty="0" err="1">
                <a:ln>
                  <a:noFill/>
                </a:ln>
                <a:solidFill>
                  <a:srgbClr val="6C6963"/>
                </a:solidFill>
                <a:effectLst/>
                <a:uFillTx/>
                <a:latin typeface="+mn-lt"/>
                <a:ea typeface="+mn-ea"/>
                <a:cs typeface="+mn-cs"/>
                <a:sym typeface="Baskerville"/>
              </a:rPr>
              <a:t>MethodS</a:t>
            </a:r>
            <a:r>
              <a:rPr kumimoji="0" lang="ru-RU" sz="3200" b="0" i="0" u="none" strike="noStrike" cap="none" spc="0" normalizeH="0" baseline="0" dirty="0">
                <a:ln>
                  <a:noFill/>
                </a:ln>
                <a:solidFill>
                  <a:srgbClr val="6C6963"/>
                </a:solidFill>
                <a:effectLst/>
                <a:uFillTx/>
                <a:latin typeface="+mn-lt"/>
                <a:ea typeface="+mn-ea"/>
                <a:cs typeface="+mn-cs"/>
                <a:sym typeface="Baskerville"/>
              </a:rPr>
              <a:t> | VOL 18 | Июль 2021 г. | 715–719 | www.nature.com/naturemethods</a:t>
            </a:r>
          </a:p>
        </p:txBody>
      </p:sp>
      <p:pic>
        <p:nvPicPr>
          <p:cNvPr id="9" name="Рисунок 8">
            <a:extLst>
              <a:ext uri="{FF2B5EF4-FFF2-40B4-BE49-F238E27FC236}">
                <a16:creationId xmlns:a16="http://schemas.microsoft.com/office/drawing/2014/main" id="{4A1FC25F-41B8-443A-A4EC-D639CBB0828A}"/>
              </a:ext>
            </a:extLst>
          </p:cNvPr>
          <p:cNvPicPr>
            <a:picLocks noChangeAspect="1"/>
          </p:cNvPicPr>
          <p:nvPr/>
        </p:nvPicPr>
        <p:blipFill>
          <a:blip r:embed="rId3"/>
          <a:stretch>
            <a:fillRect/>
          </a:stretch>
        </p:blipFill>
        <p:spPr>
          <a:xfrm>
            <a:off x="13932203" y="383708"/>
            <a:ext cx="7678203" cy="4387543"/>
          </a:xfrm>
          <a:prstGeom prst="rect">
            <a:avLst/>
          </a:prstGeom>
        </p:spPr>
      </p:pic>
      <p:pic>
        <p:nvPicPr>
          <p:cNvPr id="14" name="Рисунок 13">
            <a:extLst>
              <a:ext uri="{FF2B5EF4-FFF2-40B4-BE49-F238E27FC236}">
                <a16:creationId xmlns:a16="http://schemas.microsoft.com/office/drawing/2014/main" id="{2469804B-4764-45DE-B647-7D9EB0A2F34D}"/>
              </a:ext>
            </a:extLst>
          </p:cNvPr>
          <p:cNvPicPr>
            <a:picLocks noChangeAspect="1"/>
          </p:cNvPicPr>
          <p:nvPr/>
        </p:nvPicPr>
        <p:blipFill>
          <a:blip r:embed="rId4"/>
          <a:stretch>
            <a:fillRect/>
          </a:stretch>
        </p:blipFill>
        <p:spPr>
          <a:xfrm>
            <a:off x="11279120" y="8289722"/>
            <a:ext cx="5391763" cy="4630013"/>
          </a:xfrm>
          <a:prstGeom prst="rect">
            <a:avLst/>
          </a:prstGeom>
        </p:spPr>
      </p:pic>
      <p:sp>
        <p:nvSpPr>
          <p:cNvPr id="15" name="TextBox 14">
            <a:extLst>
              <a:ext uri="{FF2B5EF4-FFF2-40B4-BE49-F238E27FC236}">
                <a16:creationId xmlns:a16="http://schemas.microsoft.com/office/drawing/2014/main" id="{AE04F4E9-D947-487C-80C2-C167848781FB}"/>
              </a:ext>
            </a:extLst>
          </p:cNvPr>
          <p:cNvSpPr txBox="1"/>
          <p:nvPr/>
        </p:nvSpPr>
        <p:spPr>
          <a:xfrm>
            <a:off x="17021907" y="7810050"/>
            <a:ext cx="6734908" cy="551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3200" b="0" i="0" u="none" strike="noStrike" cap="none" spc="0" normalizeH="0" baseline="0" dirty="0">
                <a:ln>
                  <a:noFill/>
                </a:ln>
                <a:solidFill>
                  <a:srgbClr val="6C6963"/>
                </a:solidFill>
                <a:effectLst/>
                <a:uFillTx/>
                <a:latin typeface="+mn-lt"/>
                <a:ea typeface="+mn-ea"/>
                <a:cs typeface="+mn-cs"/>
                <a:sym typeface="Baskerville"/>
              </a:rPr>
              <a:t>«О квантовых вычислениях много говорят, - говорит исследователь Йельского университета Марк Герштейн. С большим энтузиазмом относятся к физическим наукам, и растет интерес к вычислительной биологии и биологии в целом. Предоставлено: Йельский унив. Природа Методы | VOL 18 | Июль 2021 г. | 715–719 | www.nature.com/naturemethods</a:t>
            </a:r>
          </a:p>
        </p:txBody>
      </p:sp>
    </p:spTree>
    <p:extLst>
      <p:ext uri="{BB962C8B-B14F-4D97-AF65-F5344CB8AC3E}">
        <p14:creationId xmlns:p14="http://schemas.microsoft.com/office/powerpoint/2010/main" val="71661872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6671504-4DB5-46F1-AEB9-F865D3FAF06E}"/>
              </a:ext>
            </a:extLst>
          </p:cNvPr>
          <p:cNvPicPr>
            <a:picLocks noChangeAspect="1"/>
          </p:cNvPicPr>
          <p:nvPr/>
        </p:nvPicPr>
        <p:blipFill>
          <a:blip r:embed="rId2"/>
          <a:stretch>
            <a:fillRect/>
          </a:stretch>
        </p:blipFill>
        <p:spPr>
          <a:xfrm>
            <a:off x="978049" y="1947888"/>
            <a:ext cx="11575119" cy="8585297"/>
          </a:xfrm>
          <a:prstGeom prst="rect">
            <a:avLst/>
          </a:prstGeom>
        </p:spPr>
      </p:pic>
      <p:sp>
        <p:nvSpPr>
          <p:cNvPr id="7" name="TextBox 6">
            <a:extLst>
              <a:ext uri="{FF2B5EF4-FFF2-40B4-BE49-F238E27FC236}">
                <a16:creationId xmlns:a16="http://schemas.microsoft.com/office/drawing/2014/main" id="{A44A27B4-C35E-4930-BA94-A9554B164234}"/>
              </a:ext>
            </a:extLst>
          </p:cNvPr>
          <p:cNvSpPr txBox="1"/>
          <p:nvPr/>
        </p:nvSpPr>
        <p:spPr>
          <a:xfrm>
            <a:off x="3042138" y="416837"/>
            <a:ext cx="1586132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5000" b="0" i="0" u="none" strike="noStrike" cap="none" spc="0" normalizeH="0" baseline="0" dirty="0">
                <a:ln>
                  <a:noFill/>
                </a:ln>
                <a:solidFill>
                  <a:srgbClr val="6C6963"/>
                </a:solidFill>
                <a:effectLst/>
                <a:uFillTx/>
                <a:latin typeface="+mn-lt"/>
                <a:ea typeface="+mn-ea"/>
                <a:cs typeface="+mn-cs"/>
                <a:sym typeface="Baskerville"/>
              </a:rPr>
              <a:t>Молекулярная биология</a:t>
            </a:r>
          </a:p>
        </p:txBody>
      </p:sp>
      <p:sp>
        <p:nvSpPr>
          <p:cNvPr id="8" name="TextBox 7">
            <a:extLst>
              <a:ext uri="{FF2B5EF4-FFF2-40B4-BE49-F238E27FC236}">
                <a16:creationId xmlns:a16="http://schemas.microsoft.com/office/drawing/2014/main" id="{AAE07BAF-D84E-4A46-A4ED-57F09FF178EE}"/>
              </a:ext>
            </a:extLst>
          </p:cNvPr>
          <p:cNvSpPr txBox="1"/>
          <p:nvPr/>
        </p:nvSpPr>
        <p:spPr>
          <a:xfrm>
            <a:off x="597877" y="10487852"/>
            <a:ext cx="1159412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b="0" i="0" dirty="0">
                <a:solidFill>
                  <a:srgbClr val="767676"/>
                </a:solidFill>
                <a:effectLst/>
                <a:latin typeface="Open Sans" panose="020B0606030504020204" pitchFamily="34" charset="0"/>
              </a:rPr>
              <a:t> </a:t>
            </a:r>
            <a:r>
              <a:rPr lang="en-US" sz="3600" b="1" i="0" u="none" strike="noStrike" dirty="0">
                <a:solidFill>
                  <a:srgbClr val="005274"/>
                </a:solidFill>
                <a:effectLst/>
                <a:latin typeface="Open Sans" panose="020B0606030504020204" pitchFamily="34" charset="0"/>
                <a:hlinkClick r:id="rId3"/>
              </a:rPr>
              <a:t>https://doi.org/10.1002/wcms.1481</a:t>
            </a:r>
            <a:endParaRPr lang="en-US" sz="3600" b="0" i="0" dirty="0">
              <a:solidFill>
                <a:srgbClr val="767676"/>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12C5F8AB-CF4C-4C34-8C93-F3F1504FCAC8}"/>
              </a:ext>
            </a:extLst>
          </p:cNvPr>
          <p:cNvSpPr txBox="1"/>
          <p:nvPr/>
        </p:nvSpPr>
        <p:spPr>
          <a:xfrm>
            <a:off x="12553168" y="1664924"/>
            <a:ext cx="11090032" cy="91512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00100" rtl="0" fontAlgn="auto" latinLnBrk="0" hangingPunct="0">
              <a:lnSpc>
                <a:spcPct val="100000"/>
              </a:lnSpc>
              <a:spcBef>
                <a:spcPts val="0"/>
              </a:spcBef>
              <a:spcAft>
                <a:spcPts val="0"/>
              </a:spcAft>
              <a:buClrTx/>
              <a:buSzTx/>
              <a:buFontTx/>
              <a:buNone/>
              <a:tabLst/>
            </a:pPr>
            <a:r>
              <a:rPr kumimoji="0" lang="ru-RU" sz="2800" b="0" i="0" u="none" strike="noStrike" cap="none" spc="0" normalizeH="0" baseline="0" dirty="0">
                <a:ln>
                  <a:noFill/>
                </a:ln>
                <a:solidFill>
                  <a:srgbClr val="6C6963"/>
                </a:solidFill>
                <a:effectLst/>
                <a:uFillTx/>
                <a:latin typeface="+mn-lt"/>
                <a:ea typeface="+mn-ea"/>
                <a:cs typeface="+mn-cs"/>
                <a:sym typeface="Baskerville"/>
              </a:rPr>
              <a:t>С момента появления современных вычислений алгоритмы и математические модели использовались для решения биологических проблем, от исследования сложности генома человека до моделирования поведения </a:t>
            </a:r>
            <a:r>
              <a:rPr kumimoji="0" lang="ru-RU" sz="2800" b="0" i="0" u="none" strike="noStrike" cap="none" spc="0" normalizeH="0" baseline="0" dirty="0" err="1">
                <a:ln>
                  <a:noFill/>
                </a:ln>
                <a:solidFill>
                  <a:srgbClr val="6C6963"/>
                </a:solidFill>
                <a:effectLst/>
                <a:uFillTx/>
                <a:latin typeface="+mn-lt"/>
                <a:ea typeface="+mn-ea"/>
                <a:cs typeface="+mn-cs"/>
                <a:sym typeface="Baskerville"/>
              </a:rPr>
              <a:t>биомолекул</a:t>
            </a:r>
            <a:r>
              <a:rPr kumimoji="0" lang="ru-RU" sz="2800" b="0" i="0" u="none" strike="noStrike" cap="none" spc="0" normalizeH="0" baseline="0" dirty="0">
                <a:ln>
                  <a:noFill/>
                </a:ln>
                <a:solidFill>
                  <a:srgbClr val="6C6963"/>
                </a:solidFill>
                <a:effectLst/>
                <a:uFillTx/>
                <a:latin typeface="+mn-lt"/>
                <a:ea typeface="+mn-ea"/>
                <a:cs typeface="+mn-cs"/>
                <a:sym typeface="Baskerville"/>
              </a:rPr>
              <a:t>.</a:t>
            </a:r>
          </a:p>
          <a:p>
            <a:pPr marL="0" marR="0" indent="0" algn="l" defTabSz="800100" rtl="0" fontAlgn="auto" latinLnBrk="0" hangingPunct="0">
              <a:lnSpc>
                <a:spcPct val="100000"/>
              </a:lnSpc>
              <a:spcBef>
                <a:spcPts val="0"/>
              </a:spcBef>
              <a:spcAft>
                <a:spcPts val="0"/>
              </a:spcAft>
              <a:buClrTx/>
              <a:buSzTx/>
              <a:buFontTx/>
              <a:buNone/>
              <a:tabLst/>
            </a:pPr>
            <a:endParaRPr lang="ru-RU" sz="2800" dirty="0"/>
          </a:p>
          <a:p>
            <a:pPr marL="0" marR="0" indent="0" algn="l" defTabSz="800100" rtl="0" fontAlgn="auto" latinLnBrk="0" hangingPunct="0">
              <a:lnSpc>
                <a:spcPct val="100000"/>
              </a:lnSpc>
              <a:spcBef>
                <a:spcPts val="0"/>
              </a:spcBef>
              <a:spcAft>
                <a:spcPts val="0"/>
              </a:spcAft>
              <a:buClrTx/>
              <a:buSzTx/>
              <a:buFontTx/>
              <a:buNone/>
              <a:tabLst/>
            </a:pPr>
            <a:r>
              <a:rPr kumimoji="0" lang="ru-RU" sz="2800" b="0" i="0" u="none" strike="noStrike" cap="none" spc="0" normalizeH="0" baseline="0" dirty="0">
                <a:ln>
                  <a:noFill/>
                </a:ln>
                <a:solidFill>
                  <a:srgbClr val="6C6963"/>
                </a:solidFill>
                <a:effectLst/>
                <a:uFillTx/>
                <a:latin typeface="+mn-lt"/>
                <a:ea typeface="+mn-ea"/>
                <a:cs typeface="+mn-cs"/>
                <a:sym typeface="Baskerville"/>
              </a:rPr>
              <a:t> Вычислительные методы в настоящее время обычно используются для информирования и извлечения информации из биологических экспериментов, а также для прогнозирования поведения биологических объектов и систем. Фактически, 10 из 25 наиболее цитируемых научных работ относятся к алгоритмам, используемым в биологии [108], включая квантовое моделирование [109-112], выравнивание последовательностей [113-115], вычислительную генетику [116] и дифракцию рентгеновских лучей. обработка данных [117, 118]. Несмотря на такой прогресс, многие задачи в биологии остаются невыполнимыми с вычислительной точки зрения. Лучшие алгоритмы для таких задач, как прогнозирование сворачивания белка, вычисление аффинности связывания </a:t>
            </a:r>
            <a:r>
              <a:rPr kumimoji="0" lang="ru-RU" sz="2800" b="0" i="0" u="none" strike="noStrike" cap="none" spc="0" normalizeH="0" baseline="0" dirty="0" err="1">
                <a:ln>
                  <a:noFill/>
                </a:ln>
                <a:solidFill>
                  <a:srgbClr val="6C6963"/>
                </a:solidFill>
                <a:effectLst/>
                <a:uFillTx/>
                <a:latin typeface="+mn-lt"/>
                <a:ea typeface="+mn-ea"/>
                <a:cs typeface="+mn-cs"/>
                <a:sym typeface="Baskerville"/>
              </a:rPr>
              <a:t>лиганда</a:t>
            </a:r>
            <a:r>
              <a:rPr kumimoji="0" lang="ru-RU" sz="2800" b="0" i="0" u="none" strike="noStrike" cap="none" spc="0" normalizeH="0" baseline="0" dirty="0">
                <a:ln>
                  <a:noFill/>
                </a:ln>
                <a:solidFill>
                  <a:srgbClr val="6C6963"/>
                </a:solidFill>
                <a:effectLst/>
                <a:uFillTx/>
                <a:latin typeface="+mn-lt"/>
                <a:ea typeface="+mn-ea"/>
                <a:cs typeface="+mn-cs"/>
                <a:sym typeface="Baskerville"/>
              </a:rPr>
              <a:t> с макромолекулой или поиск оптимальных крупномасштабных геномных выравниваний, требуют вычислительных ресурсов, превосходящих возможности даже самых мощных суперкомпьютеров нашей эпохи.</a:t>
            </a:r>
          </a:p>
        </p:txBody>
      </p:sp>
    </p:spTree>
    <p:extLst>
      <p:ext uri="{BB962C8B-B14F-4D97-AF65-F5344CB8AC3E}">
        <p14:creationId xmlns:p14="http://schemas.microsoft.com/office/powerpoint/2010/main" val="193950577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history.jpg" descr="history.jpg"/>
          <p:cNvPicPr>
            <a:picLocks noGrp="1"/>
          </p:cNvPicPr>
          <p:nvPr>
            <p:ph type="pic" idx="21"/>
          </p:nvPr>
        </p:nvPicPr>
        <p:blipFill>
          <a:blip r:embed="rId2"/>
          <a:stretch>
            <a:fillRect/>
          </a:stretch>
        </p:blipFill>
        <p:spPr>
          <a:xfrm>
            <a:off x="3911600" y="1155700"/>
            <a:ext cx="16548100" cy="8674100"/>
          </a:xfrm>
          <a:prstGeom prst="rect">
            <a:avLst/>
          </a:prstGeom>
        </p:spPr>
      </p:pic>
      <p:sp>
        <p:nvSpPr>
          <p:cNvPr id="137" name="Историческая справка"/>
          <p:cNvSpPr txBox="1">
            <a:spLocks noGrp="1"/>
          </p:cNvSpPr>
          <p:nvPr>
            <p:ph type="title"/>
          </p:nvPr>
        </p:nvSpPr>
        <p:spPr>
          <a:prstGeom prst="rect">
            <a:avLst/>
          </a:prstGeom>
        </p:spPr>
        <p:txBody>
          <a:bodyPr/>
          <a:lstStyle/>
          <a:p>
            <a:r>
              <a:t>Историческая справка</a:t>
            </a:r>
          </a:p>
        </p:txBody>
      </p:sp>
      <p:sp>
        <p:nvSpPr>
          <p:cNvPr id="138" name="QIS возникла в результате исследований, движимых любопытством."/>
          <p:cNvSpPr txBox="1">
            <a:spLocks noGrp="1"/>
          </p:cNvSpPr>
          <p:nvPr>
            <p:ph type="body" sz="quarter" idx="1"/>
          </p:nvPr>
        </p:nvSpPr>
        <p:spPr>
          <a:prstGeom prst="rect">
            <a:avLst/>
          </a:prstGeom>
        </p:spPr>
        <p:txBody>
          <a:bodyPr/>
          <a:lstStyle/>
          <a:p>
            <a:r>
              <a:t>QIS возникла в результате исследований, движимых любопытством.</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6671504-4DB5-46F1-AEB9-F865D3FAF06E}"/>
              </a:ext>
            </a:extLst>
          </p:cNvPr>
          <p:cNvPicPr>
            <a:picLocks noChangeAspect="1"/>
          </p:cNvPicPr>
          <p:nvPr/>
        </p:nvPicPr>
        <p:blipFill>
          <a:blip r:embed="rId2"/>
          <a:stretch>
            <a:fillRect/>
          </a:stretch>
        </p:blipFill>
        <p:spPr>
          <a:xfrm>
            <a:off x="978049" y="1947888"/>
            <a:ext cx="11575119" cy="8585297"/>
          </a:xfrm>
          <a:prstGeom prst="rect">
            <a:avLst/>
          </a:prstGeom>
        </p:spPr>
      </p:pic>
      <p:sp>
        <p:nvSpPr>
          <p:cNvPr id="7" name="TextBox 6">
            <a:extLst>
              <a:ext uri="{FF2B5EF4-FFF2-40B4-BE49-F238E27FC236}">
                <a16:creationId xmlns:a16="http://schemas.microsoft.com/office/drawing/2014/main" id="{A44A27B4-C35E-4930-BA94-A9554B164234}"/>
              </a:ext>
            </a:extLst>
          </p:cNvPr>
          <p:cNvSpPr txBox="1"/>
          <p:nvPr/>
        </p:nvSpPr>
        <p:spPr>
          <a:xfrm>
            <a:off x="3042138" y="416837"/>
            <a:ext cx="1586132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5000" b="0" i="0" u="none" strike="noStrike" cap="none" spc="0" normalizeH="0" baseline="0" dirty="0">
                <a:ln>
                  <a:noFill/>
                </a:ln>
                <a:solidFill>
                  <a:srgbClr val="6C6963"/>
                </a:solidFill>
                <a:effectLst/>
                <a:uFillTx/>
                <a:latin typeface="+mn-lt"/>
                <a:ea typeface="+mn-ea"/>
                <a:cs typeface="+mn-cs"/>
                <a:sym typeface="Baskerville"/>
              </a:rPr>
              <a:t>Молекулярная биология</a:t>
            </a:r>
          </a:p>
        </p:txBody>
      </p:sp>
      <p:sp>
        <p:nvSpPr>
          <p:cNvPr id="8" name="TextBox 7">
            <a:extLst>
              <a:ext uri="{FF2B5EF4-FFF2-40B4-BE49-F238E27FC236}">
                <a16:creationId xmlns:a16="http://schemas.microsoft.com/office/drawing/2014/main" id="{AAE07BAF-D84E-4A46-A4ED-57F09FF178EE}"/>
              </a:ext>
            </a:extLst>
          </p:cNvPr>
          <p:cNvSpPr txBox="1"/>
          <p:nvPr/>
        </p:nvSpPr>
        <p:spPr>
          <a:xfrm>
            <a:off x="597877" y="10487852"/>
            <a:ext cx="1159412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b="0" i="0" dirty="0">
                <a:solidFill>
                  <a:srgbClr val="767676"/>
                </a:solidFill>
                <a:effectLst/>
                <a:latin typeface="Open Sans" panose="020B0606030504020204" pitchFamily="34" charset="0"/>
              </a:rPr>
              <a:t> </a:t>
            </a:r>
            <a:r>
              <a:rPr lang="en-US" sz="3600" b="1" i="0" u="none" strike="noStrike" dirty="0">
                <a:solidFill>
                  <a:srgbClr val="005274"/>
                </a:solidFill>
                <a:effectLst/>
                <a:latin typeface="Open Sans" panose="020B0606030504020204" pitchFamily="34" charset="0"/>
                <a:hlinkClick r:id="rId3"/>
              </a:rPr>
              <a:t>https://doi.org/10.1002/wcms.1481</a:t>
            </a:r>
            <a:endParaRPr lang="en-US" sz="3600" b="0" i="0" dirty="0">
              <a:solidFill>
                <a:srgbClr val="767676"/>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12C5F8AB-CF4C-4C34-8C93-F3F1504FCAC8}"/>
              </a:ext>
            </a:extLst>
          </p:cNvPr>
          <p:cNvSpPr txBox="1"/>
          <p:nvPr/>
        </p:nvSpPr>
        <p:spPr>
          <a:xfrm>
            <a:off x="12553168" y="1102094"/>
            <a:ext cx="11090032" cy="10874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a:r>
              <a:rPr lang="ru-RU" sz="2800" dirty="0">
                <a:solidFill>
                  <a:srgbClr val="000000"/>
                </a:solidFill>
                <a:effectLst/>
              </a:rPr>
              <a:t>Решение этих проблем может заключаться в смене парадигмы вычислений. В 1980-х Ричард Фейнман [119] и независимо Юрий Манин [120] предложили использовать квантово-механические эффекты для создания нового, более мощного поколения компьютеров. Квантовая теория оказалась очень успешным описанием физической реальности и с момента ее появления в начале 20 века привела к таким достижениям, как лазеры, транзисторы и полупроводниковые микропроцессоры. Квантовый компьютер позволил бы использовать более эффективные алгоритмы, введя операции, которые невозможны в классических машинах. Квантовые процессоры не работают быстрее классических компьютеров, но работают принципиально иным образом, достигая беспрецедентного ускорения за счет исключения ненужных вычислений. Например, ожидается, что численное вычисление полной электронной волновой функции средней молекулы лекарства займет больше времени, чем возраст Вселенной на любом современном суперкомпьютере с использованием обычных алгоритмов [121], в то время как даже квантовый компьютер скромных размеров может решить эту проблему. в масштабе дней. Мотивированные обещанием квантового преимущества, поиски квантового процессора продолжаются. К сожалению, технические трудности в производстве, управлении и защите квантовых систем от шума огромны, и первые прототипы появились только в последнее десятилетие. </a:t>
            </a:r>
          </a:p>
        </p:txBody>
      </p:sp>
    </p:spTree>
    <p:extLst>
      <p:ext uri="{BB962C8B-B14F-4D97-AF65-F5344CB8AC3E}">
        <p14:creationId xmlns:p14="http://schemas.microsoft.com/office/powerpoint/2010/main" val="406696511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6671504-4DB5-46F1-AEB9-F865D3FAF06E}"/>
              </a:ext>
            </a:extLst>
          </p:cNvPr>
          <p:cNvPicPr>
            <a:picLocks noChangeAspect="1"/>
          </p:cNvPicPr>
          <p:nvPr/>
        </p:nvPicPr>
        <p:blipFill>
          <a:blip r:embed="rId2"/>
          <a:stretch>
            <a:fillRect/>
          </a:stretch>
        </p:blipFill>
        <p:spPr>
          <a:xfrm>
            <a:off x="978049" y="1947888"/>
            <a:ext cx="11575119" cy="8585297"/>
          </a:xfrm>
          <a:prstGeom prst="rect">
            <a:avLst/>
          </a:prstGeom>
        </p:spPr>
      </p:pic>
      <p:sp>
        <p:nvSpPr>
          <p:cNvPr id="7" name="TextBox 6">
            <a:extLst>
              <a:ext uri="{FF2B5EF4-FFF2-40B4-BE49-F238E27FC236}">
                <a16:creationId xmlns:a16="http://schemas.microsoft.com/office/drawing/2014/main" id="{A44A27B4-C35E-4930-BA94-A9554B164234}"/>
              </a:ext>
            </a:extLst>
          </p:cNvPr>
          <p:cNvSpPr txBox="1"/>
          <p:nvPr/>
        </p:nvSpPr>
        <p:spPr>
          <a:xfrm>
            <a:off x="3042138" y="416837"/>
            <a:ext cx="1586132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5000" b="0" i="0" u="none" strike="noStrike" cap="none" spc="0" normalizeH="0" baseline="0" dirty="0">
                <a:ln>
                  <a:noFill/>
                </a:ln>
                <a:solidFill>
                  <a:srgbClr val="6C6963"/>
                </a:solidFill>
                <a:effectLst/>
                <a:uFillTx/>
                <a:latin typeface="+mn-lt"/>
                <a:ea typeface="+mn-ea"/>
                <a:cs typeface="+mn-cs"/>
                <a:sym typeface="Baskerville"/>
              </a:rPr>
              <a:t>Молекулярная биология</a:t>
            </a:r>
          </a:p>
        </p:txBody>
      </p:sp>
      <p:sp>
        <p:nvSpPr>
          <p:cNvPr id="8" name="TextBox 7">
            <a:extLst>
              <a:ext uri="{FF2B5EF4-FFF2-40B4-BE49-F238E27FC236}">
                <a16:creationId xmlns:a16="http://schemas.microsoft.com/office/drawing/2014/main" id="{AAE07BAF-D84E-4A46-A4ED-57F09FF178EE}"/>
              </a:ext>
            </a:extLst>
          </p:cNvPr>
          <p:cNvSpPr txBox="1"/>
          <p:nvPr/>
        </p:nvSpPr>
        <p:spPr>
          <a:xfrm>
            <a:off x="597877" y="10487852"/>
            <a:ext cx="1159412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b="0" i="0" dirty="0">
                <a:solidFill>
                  <a:srgbClr val="767676"/>
                </a:solidFill>
                <a:effectLst/>
                <a:latin typeface="Open Sans" panose="020B0606030504020204" pitchFamily="34" charset="0"/>
              </a:rPr>
              <a:t> </a:t>
            </a:r>
            <a:r>
              <a:rPr lang="en-US" sz="3600" b="1" i="0" u="none" strike="noStrike" dirty="0">
                <a:solidFill>
                  <a:srgbClr val="005274"/>
                </a:solidFill>
                <a:effectLst/>
                <a:latin typeface="Open Sans" panose="020B0606030504020204" pitchFamily="34" charset="0"/>
                <a:hlinkClick r:id="rId3"/>
              </a:rPr>
              <a:t>https://doi.org/10.1002/wcms.1481</a:t>
            </a:r>
            <a:endParaRPr lang="en-US" sz="3600" b="0" i="0" dirty="0">
              <a:solidFill>
                <a:srgbClr val="767676"/>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12C5F8AB-CF4C-4C34-8C93-F3F1504FCAC8}"/>
              </a:ext>
            </a:extLst>
          </p:cNvPr>
          <p:cNvSpPr txBox="1"/>
          <p:nvPr/>
        </p:nvSpPr>
        <p:spPr>
          <a:xfrm>
            <a:off x="13243507" y="989727"/>
            <a:ext cx="11090032" cy="117365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a:r>
              <a:rPr lang="ru-RU" sz="2800" dirty="0">
                <a:solidFill>
                  <a:srgbClr val="000000"/>
                </a:solidFill>
                <a:effectLst/>
              </a:rPr>
              <a:t>Технические проблемы создания квантовых компьютеров не остановили развитие квантовых алгоритмов. Даже в отсутствие оборудования алгоритмы можно анализировать математически, и появление в последние несколько лет высокопроизводительных симуляторов квантовых компьютеров, а также первых прототипов позволило провести дальнейшие исследования. Некоторые из этих алгоритмов уже показали себя многообещающими для приложений в биологии. Например, алгоритм квантовой оценки фазы позволяет экспоненциально быстрее вычислять собственные значения [122], которые можно использовать для понимания крупномасштабной корреляции между частями белка или определения центральности в биологической сети. Квантовый алгоритм Харроу – </a:t>
            </a:r>
            <a:r>
              <a:rPr lang="ru-RU" sz="2800" dirty="0" err="1">
                <a:solidFill>
                  <a:srgbClr val="000000"/>
                </a:solidFill>
                <a:effectLst/>
              </a:rPr>
              <a:t>Хассидима</a:t>
            </a:r>
            <a:r>
              <a:rPr lang="ru-RU" sz="2800" dirty="0">
                <a:solidFill>
                  <a:srgbClr val="000000"/>
                </a:solidFill>
                <a:effectLst/>
              </a:rPr>
              <a:t> – Ллойда (HHL) [123] может решать определенные линейные системы экспоненциально быстрее, чем любой известный классический алгоритм, и, таким образом, он может использовать методы статистического обучения, которые можно обучать быстрее и управлять большим объемом данных. Алгоритмы квантовой оптимизации имеют потенциал в области сворачивания белков и выборки </a:t>
            </a:r>
            <a:r>
              <a:rPr lang="ru-RU" sz="2800" dirty="0" err="1">
                <a:solidFill>
                  <a:srgbClr val="000000"/>
                </a:solidFill>
                <a:effectLst/>
              </a:rPr>
              <a:t>конформеров</a:t>
            </a:r>
            <a:r>
              <a:rPr lang="ru-RU" sz="2800" dirty="0">
                <a:solidFill>
                  <a:srgbClr val="000000"/>
                </a:solidFill>
                <a:effectLst/>
              </a:rPr>
              <a:t>, а также для решения проблем, связанных с нахождением минимумов или максимумов [124]. Наконец, была разработана технология моделирования квантовых систем, которая обещает точные предсказания взаимодействия лекарственного средства с рецептором [125] или понимание химических механизмов, таких как фотосинтез [126]. Квантовые вычисления могут изменить то, как мы занимаемся биологией, так же, как это сделали классические вычисления.</a:t>
            </a:r>
          </a:p>
        </p:txBody>
      </p:sp>
    </p:spTree>
    <p:extLst>
      <p:ext uri="{BB962C8B-B14F-4D97-AF65-F5344CB8AC3E}">
        <p14:creationId xmlns:p14="http://schemas.microsoft.com/office/powerpoint/2010/main" val="8725541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6671504-4DB5-46F1-AEB9-F865D3FAF06E}"/>
              </a:ext>
            </a:extLst>
          </p:cNvPr>
          <p:cNvPicPr>
            <a:picLocks noChangeAspect="1"/>
          </p:cNvPicPr>
          <p:nvPr/>
        </p:nvPicPr>
        <p:blipFill>
          <a:blip r:embed="rId2"/>
          <a:stretch>
            <a:fillRect/>
          </a:stretch>
        </p:blipFill>
        <p:spPr>
          <a:xfrm>
            <a:off x="978049" y="1947888"/>
            <a:ext cx="11575119" cy="8585297"/>
          </a:xfrm>
          <a:prstGeom prst="rect">
            <a:avLst/>
          </a:prstGeom>
        </p:spPr>
      </p:pic>
      <p:sp>
        <p:nvSpPr>
          <p:cNvPr id="7" name="TextBox 6">
            <a:extLst>
              <a:ext uri="{FF2B5EF4-FFF2-40B4-BE49-F238E27FC236}">
                <a16:creationId xmlns:a16="http://schemas.microsoft.com/office/drawing/2014/main" id="{A44A27B4-C35E-4930-BA94-A9554B164234}"/>
              </a:ext>
            </a:extLst>
          </p:cNvPr>
          <p:cNvSpPr txBox="1"/>
          <p:nvPr/>
        </p:nvSpPr>
        <p:spPr>
          <a:xfrm>
            <a:off x="3042138" y="416837"/>
            <a:ext cx="1586132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5000" b="0" i="0" u="none" strike="noStrike" cap="none" spc="0" normalizeH="0" baseline="0" dirty="0">
                <a:ln>
                  <a:noFill/>
                </a:ln>
                <a:solidFill>
                  <a:srgbClr val="6C6963"/>
                </a:solidFill>
                <a:effectLst/>
                <a:uFillTx/>
                <a:latin typeface="+mn-lt"/>
                <a:ea typeface="+mn-ea"/>
                <a:cs typeface="+mn-cs"/>
                <a:sym typeface="Baskerville"/>
              </a:rPr>
              <a:t>Молекулярная биология</a:t>
            </a:r>
          </a:p>
        </p:txBody>
      </p:sp>
      <p:sp>
        <p:nvSpPr>
          <p:cNvPr id="8" name="TextBox 7">
            <a:extLst>
              <a:ext uri="{FF2B5EF4-FFF2-40B4-BE49-F238E27FC236}">
                <a16:creationId xmlns:a16="http://schemas.microsoft.com/office/drawing/2014/main" id="{AAE07BAF-D84E-4A46-A4ED-57F09FF178EE}"/>
              </a:ext>
            </a:extLst>
          </p:cNvPr>
          <p:cNvSpPr txBox="1"/>
          <p:nvPr/>
        </p:nvSpPr>
        <p:spPr>
          <a:xfrm>
            <a:off x="597877" y="10487852"/>
            <a:ext cx="1159412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b="0" i="0" dirty="0">
                <a:solidFill>
                  <a:srgbClr val="767676"/>
                </a:solidFill>
                <a:effectLst/>
                <a:latin typeface="Open Sans" panose="020B0606030504020204" pitchFamily="34" charset="0"/>
              </a:rPr>
              <a:t> </a:t>
            </a:r>
            <a:r>
              <a:rPr lang="en-US" sz="3600" b="1" i="0" u="none" strike="noStrike" dirty="0">
                <a:solidFill>
                  <a:srgbClr val="005274"/>
                </a:solidFill>
                <a:effectLst/>
                <a:latin typeface="Open Sans" panose="020B0606030504020204" pitchFamily="34" charset="0"/>
                <a:hlinkClick r:id="rId3"/>
              </a:rPr>
              <a:t>https://doi.org/10.1002/wcms.1481</a:t>
            </a:r>
            <a:endParaRPr lang="en-US" sz="3600" b="0" i="0" dirty="0">
              <a:solidFill>
                <a:srgbClr val="767676"/>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12C5F8AB-CF4C-4C34-8C93-F3F1504FCAC8}"/>
              </a:ext>
            </a:extLst>
          </p:cNvPr>
          <p:cNvSpPr txBox="1"/>
          <p:nvPr/>
        </p:nvSpPr>
        <p:spPr>
          <a:xfrm>
            <a:off x="12553168" y="240320"/>
            <a:ext cx="11090032" cy="12598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a:r>
              <a:rPr lang="ru-RU" sz="2800" dirty="0">
                <a:solidFill>
                  <a:srgbClr val="000000"/>
                </a:solidFill>
                <a:effectLst/>
              </a:rPr>
              <a:t>Недавние заявления Google о квантовом превосходстве [127], хотя и оспариваемые IBM [128], указывают на то, что эра квантовых вычислений скоро настанет. Ожидается, что в ближайшее десятилетие появятся первые процессоры, использующие квантовые эффекты для выполнения классически невозможных вычислений [129]. В этом контексте цель данной статьи - показать текущие области, в которых квантовые вычисления перспективны для вычислительной биологии. В нескольких недавних обзорах проанализировано потенциальное влияние квантовых вычислений в различных областях, включая машинное обучение [130-132], квантовую химию [133-135] и открытие лекарств. Также недавно был опубликован отчет о семинаре NIMH по квантовым вычислениям в биологических науках [136]. В этом обзоре мы сначала дадим краткое описание того, что подразумевается под квантовыми вычислениями, и краткое введение в принципы квантовой обработки информации. Затем мы обсудим три основных области вычислительной биологии, в которых квантовые вычисления уже продемонстрировали многообещающие алгоритмические разработки: статистические методы, расчеты электронной структуры и оптимизация. Из-за нехватки места мы вынуждены оставить в стороне некоторые темы, например, строковые алгоритмы, которые могут повлиять на анализ последовательностей [137], алгоритмы медицинской визуализации [138], численные алгоритмы для дифференциальных уравнений [139, 140] и другие математические проблемы [141], или методы анализа биологических сетей [142-143]. Наконец, мы обсудим потенциальное влияние квантовых вычислений на вычислительную биологию в среднесрочной и долгосрочной перспективе.</a:t>
            </a:r>
          </a:p>
        </p:txBody>
      </p:sp>
    </p:spTree>
    <p:extLst>
      <p:ext uri="{BB962C8B-B14F-4D97-AF65-F5344CB8AC3E}">
        <p14:creationId xmlns:p14="http://schemas.microsoft.com/office/powerpoint/2010/main" val="99697583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02CA16-2A08-4A8B-BD26-574BA33771B0}"/>
              </a:ext>
            </a:extLst>
          </p:cNvPr>
          <p:cNvSpPr txBox="1"/>
          <p:nvPr/>
        </p:nvSpPr>
        <p:spPr>
          <a:xfrm>
            <a:off x="10245632" y="4270005"/>
            <a:ext cx="13575960" cy="551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4400" b="0" i="0" u="none" strike="noStrike" cap="none" spc="0" normalizeH="0" baseline="0" dirty="0">
                <a:ln>
                  <a:noFill/>
                </a:ln>
                <a:solidFill>
                  <a:srgbClr val="6C6963"/>
                </a:solidFill>
                <a:effectLst/>
                <a:uFillTx/>
                <a:latin typeface="+mn-lt"/>
                <a:ea typeface="+mn-ea"/>
                <a:cs typeface="+mn-cs"/>
                <a:sym typeface="Baskerville"/>
              </a:rPr>
              <a:t>Дизайн пептидов включает в себя поиск множества возможностей, с которыми хорошо справляются квантовые вычисления. Для этой задачи </a:t>
            </a:r>
            <a:r>
              <a:rPr kumimoji="0" lang="ru-RU" sz="4400" b="0" i="0" u="none" strike="noStrike" cap="none" spc="0" normalizeH="0" baseline="0" dirty="0" err="1">
                <a:ln>
                  <a:noFill/>
                </a:ln>
                <a:solidFill>
                  <a:srgbClr val="6C6963"/>
                </a:solidFill>
                <a:effectLst/>
                <a:uFillTx/>
                <a:latin typeface="+mn-lt"/>
                <a:ea typeface="+mn-ea"/>
                <a:cs typeface="+mn-cs"/>
                <a:sym typeface="Baskerville"/>
              </a:rPr>
              <a:t>Викрам</a:t>
            </a:r>
            <a:r>
              <a:rPr kumimoji="0" lang="ru-RU" sz="4400" b="0" i="0" u="none" strike="noStrike" cap="none" spc="0" normalizeH="0" baseline="0" dirty="0">
                <a:ln>
                  <a:noFill/>
                </a:ln>
                <a:solidFill>
                  <a:srgbClr val="6C6963"/>
                </a:solidFill>
                <a:effectLst/>
                <a:uFillTx/>
                <a:latin typeface="+mn-lt"/>
                <a:ea typeface="+mn-ea"/>
                <a:cs typeface="+mn-cs"/>
                <a:sym typeface="Baskerville"/>
              </a:rPr>
              <a:t> </a:t>
            </a:r>
            <a:r>
              <a:rPr kumimoji="0" lang="ru-RU" sz="4400" b="0" i="0" u="none" strike="noStrike" cap="none" spc="0" normalizeH="0" baseline="0" dirty="0" err="1">
                <a:ln>
                  <a:noFill/>
                </a:ln>
                <a:solidFill>
                  <a:srgbClr val="6C6963"/>
                </a:solidFill>
                <a:effectLst/>
                <a:uFillTx/>
                <a:latin typeface="+mn-lt"/>
                <a:ea typeface="+mn-ea"/>
                <a:cs typeface="+mn-cs"/>
                <a:sym typeface="Baskerville"/>
              </a:rPr>
              <a:t>Маллиган</a:t>
            </a:r>
            <a:r>
              <a:rPr kumimoji="0" lang="ru-RU" sz="4400" b="0" i="0" u="none" strike="noStrike" cap="none" spc="0" normalizeH="0" baseline="0" dirty="0">
                <a:ln>
                  <a:noFill/>
                </a:ln>
                <a:solidFill>
                  <a:srgbClr val="6C6963"/>
                </a:solidFill>
                <a:effectLst/>
                <a:uFillTx/>
                <a:latin typeface="+mn-lt"/>
                <a:ea typeface="+mn-ea"/>
                <a:cs typeface="+mn-cs"/>
                <a:sym typeface="Baskerville"/>
              </a:rPr>
              <a:t> и его команда создали квантовую версию модуля </a:t>
            </a:r>
            <a:r>
              <a:rPr kumimoji="0" lang="ru-RU" sz="4400" b="0" i="0" u="none" strike="noStrike" cap="none" spc="0" normalizeH="0" baseline="0" dirty="0" err="1">
                <a:ln>
                  <a:noFill/>
                </a:ln>
                <a:solidFill>
                  <a:srgbClr val="6C6963"/>
                </a:solidFill>
                <a:effectLst/>
                <a:uFillTx/>
                <a:latin typeface="+mn-lt"/>
                <a:ea typeface="+mn-ea"/>
                <a:cs typeface="+mn-cs"/>
                <a:sym typeface="Baskerville"/>
              </a:rPr>
              <a:t>Packer</a:t>
            </a:r>
            <a:r>
              <a:rPr kumimoji="0" lang="ru-RU" sz="4400" b="0" i="0" u="none" strike="noStrike" cap="none" spc="0" normalizeH="0" baseline="0" dirty="0">
                <a:ln>
                  <a:noFill/>
                </a:ln>
                <a:solidFill>
                  <a:srgbClr val="6C6963"/>
                </a:solidFill>
                <a:effectLst/>
                <a:uFillTx/>
                <a:latin typeface="+mn-lt"/>
                <a:ea typeface="+mn-ea"/>
                <a:cs typeface="+mn-cs"/>
                <a:sym typeface="Baskerville"/>
              </a:rPr>
              <a:t> из пакета </a:t>
            </a:r>
            <a:r>
              <a:rPr kumimoji="0" lang="ru-RU" sz="4400" b="0" i="0" u="none" strike="noStrike" cap="none" spc="0" normalizeH="0" baseline="0" dirty="0" err="1">
                <a:ln>
                  <a:noFill/>
                </a:ln>
                <a:solidFill>
                  <a:srgbClr val="6C6963"/>
                </a:solidFill>
                <a:effectLst/>
                <a:uFillTx/>
                <a:latin typeface="+mn-lt"/>
                <a:ea typeface="+mn-ea"/>
                <a:cs typeface="+mn-cs"/>
                <a:sym typeface="Baskerville"/>
              </a:rPr>
              <a:t>Rosetta</a:t>
            </a:r>
            <a:r>
              <a:rPr kumimoji="0" lang="ru-RU" sz="4400" b="0" i="0" u="none" strike="noStrike" cap="none" spc="0" normalizeH="0" baseline="0" dirty="0">
                <a:ln>
                  <a:noFill/>
                </a:ln>
                <a:solidFill>
                  <a:srgbClr val="6C6963"/>
                </a:solidFill>
                <a:effectLst/>
                <a:uFillTx/>
                <a:latin typeface="+mn-lt"/>
                <a:ea typeface="+mn-ea"/>
                <a:cs typeface="+mn-cs"/>
                <a:sym typeface="Baskerville"/>
              </a:rPr>
              <a:t>. Предоставлено: В. </a:t>
            </a:r>
            <a:r>
              <a:rPr kumimoji="0" lang="ru-RU" sz="4400" b="0" i="0" u="none" strike="noStrike" cap="none" spc="0" normalizeH="0" baseline="0" dirty="0" err="1">
                <a:ln>
                  <a:noFill/>
                </a:ln>
                <a:solidFill>
                  <a:srgbClr val="6C6963"/>
                </a:solidFill>
                <a:effectLst/>
                <a:uFillTx/>
                <a:latin typeface="+mn-lt"/>
                <a:ea typeface="+mn-ea"/>
                <a:cs typeface="+mn-cs"/>
                <a:sym typeface="Baskerville"/>
              </a:rPr>
              <a:t>Маллиган</a:t>
            </a:r>
            <a:r>
              <a:rPr kumimoji="0" lang="ru-RU" sz="4400" b="0" i="0" u="none" strike="noStrike" cap="none" spc="0" normalizeH="0" baseline="0" dirty="0">
                <a:ln>
                  <a:noFill/>
                </a:ln>
                <a:solidFill>
                  <a:srgbClr val="6C6963"/>
                </a:solidFill>
                <a:effectLst/>
                <a:uFillTx/>
                <a:latin typeface="+mn-lt"/>
                <a:ea typeface="+mn-ea"/>
                <a:cs typeface="+mn-cs"/>
                <a:sym typeface="Baskerville"/>
              </a:rPr>
              <a:t>, Институт </a:t>
            </a:r>
            <a:r>
              <a:rPr kumimoji="0" lang="ru-RU" sz="4400" b="0" i="0" u="none" strike="noStrike" cap="none" spc="0" normalizeH="0" baseline="0" dirty="0" err="1">
                <a:ln>
                  <a:noFill/>
                </a:ln>
                <a:solidFill>
                  <a:srgbClr val="6C6963"/>
                </a:solidFill>
                <a:effectLst/>
                <a:uFillTx/>
                <a:latin typeface="+mn-lt"/>
                <a:ea typeface="+mn-ea"/>
                <a:cs typeface="+mn-cs"/>
                <a:sym typeface="Baskerville"/>
              </a:rPr>
              <a:t>Флэтайрона</a:t>
            </a:r>
            <a:r>
              <a:rPr kumimoji="0" lang="ru-RU" sz="4400" b="0" i="0" u="none" strike="noStrike" cap="none" spc="0" normalizeH="0" baseline="0" dirty="0">
                <a:ln>
                  <a:noFill/>
                </a:ln>
                <a:solidFill>
                  <a:srgbClr val="6C6963"/>
                </a:solidFill>
                <a:effectLst/>
                <a:uFillTx/>
                <a:latin typeface="+mn-lt"/>
                <a:ea typeface="+mn-ea"/>
                <a:cs typeface="+mn-cs"/>
                <a:sym typeface="Baskerville"/>
              </a:rPr>
              <a:t>; Т. </a:t>
            </a:r>
            <a:r>
              <a:rPr kumimoji="0" lang="ru-RU" sz="4400" b="0" i="0" u="none" strike="noStrike" cap="none" spc="0" normalizeH="0" baseline="0" dirty="0" err="1">
                <a:ln>
                  <a:noFill/>
                </a:ln>
                <a:solidFill>
                  <a:srgbClr val="6C6963"/>
                </a:solidFill>
                <a:effectLst/>
                <a:uFillTx/>
                <a:latin typeface="+mn-lt"/>
                <a:ea typeface="+mn-ea"/>
                <a:cs typeface="+mn-cs"/>
                <a:sym typeface="Baskerville"/>
              </a:rPr>
              <a:t>Филлипс</a:t>
            </a:r>
            <a:r>
              <a:rPr kumimoji="0" lang="ru-RU" sz="4400" b="0" i="0" u="none" strike="noStrike" cap="none" spc="0" normalizeH="0" baseline="0" dirty="0">
                <a:ln>
                  <a:noFill/>
                </a:ln>
                <a:solidFill>
                  <a:srgbClr val="6C6963"/>
                </a:solidFill>
                <a:effectLst/>
                <a:uFillTx/>
                <a:latin typeface="+mn-lt"/>
                <a:ea typeface="+mn-ea"/>
                <a:cs typeface="+mn-cs"/>
                <a:sym typeface="Baskerville"/>
              </a:rPr>
              <a:t>, Springer </a:t>
            </a:r>
            <a:r>
              <a:rPr kumimoji="0" lang="ru-RU" sz="4400" b="0" i="0" u="none" strike="noStrike" cap="none" spc="0" normalizeH="0" baseline="0" dirty="0" err="1">
                <a:ln>
                  <a:noFill/>
                </a:ln>
                <a:solidFill>
                  <a:srgbClr val="6C6963"/>
                </a:solidFill>
                <a:effectLst/>
                <a:uFillTx/>
                <a:latin typeface="+mn-lt"/>
                <a:ea typeface="+mn-ea"/>
                <a:cs typeface="+mn-cs"/>
                <a:sym typeface="Baskerville"/>
              </a:rPr>
              <a:t>NatureNature</a:t>
            </a:r>
            <a:r>
              <a:rPr kumimoji="0" lang="ru-RU" sz="4400" b="0" i="0" u="none" strike="noStrike" cap="none" spc="0" normalizeH="0" baseline="0" dirty="0">
                <a:ln>
                  <a:noFill/>
                </a:ln>
                <a:solidFill>
                  <a:srgbClr val="6C6963"/>
                </a:solidFill>
                <a:effectLst/>
                <a:uFillTx/>
                <a:latin typeface="+mn-lt"/>
                <a:ea typeface="+mn-ea"/>
                <a:cs typeface="+mn-cs"/>
                <a:sym typeface="Baskerville"/>
              </a:rPr>
              <a:t> </a:t>
            </a:r>
            <a:r>
              <a:rPr kumimoji="0" lang="ru-RU" sz="4400" b="0" i="0" u="none" strike="noStrike" cap="none" spc="0" normalizeH="0" baseline="0" dirty="0" err="1">
                <a:ln>
                  <a:noFill/>
                </a:ln>
                <a:solidFill>
                  <a:srgbClr val="6C6963"/>
                </a:solidFill>
                <a:effectLst/>
                <a:uFillTx/>
                <a:latin typeface="+mn-lt"/>
                <a:ea typeface="+mn-ea"/>
                <a:cs typeface="+mn-cs"/>
                <a:sym typeface="Baskerville"/>
              </a:rPr>
              <a:t>MethodS</a:t>
            </a:r>
            <a:r>
              <a:rPr kumimoji="0" lang="ru-RU" sz="4400" b="0" i="0" u="none" strike="noStrike" cap="none" spc="0" normalizeH="0" baseline="0" dirty="0">
                <a:ln>
                  <a:noFill/>
                </a:ln>
                <a:solidFill>
                  <a:srgbClr val="6C6963"/>
                </a:solidFill>
                <a:effectLst/>
                <a:uFillTx/>
                <a:latin typeface="+mn-lt"/>
                <a:ea typeface="+mn-ea"/>
                <a:cs typeface="+mn-cs"/>
                <a:sym typeface="Baskerville"/>
              </a:rPr>
              <a:t> | VOL 18 | Июль 2021 г. | 715–719 | www.nature.com/naturemethods</a:t>
            </a:r>
          </a:p>
        </p:txBody>
      </p:sp>
      <p:pic>
        <p:nvPicPr>
          <p:cNvPr id="6" name="Рисунок 5">
            <a:extLst>
              <a:ext uri="{FF2B5EF4-FFF2-40B4-BE49-F238E27FC236}">
                <a16:creationId xmlns:a16="http://schemas.microsoft.com/office/drawing/2014/main" id="{AF5CEE46-A886-4DBD-976E-4DEF550DCE1F}"/>
              </a:ext>
            </a:extLst>
          </p:cNvPr>
          <p:cNvPicPr>
            <a:picLocks noChangeAspect="1"/>
          </p:cNvPicPr>
          <p:nvPr/>
        </p:nvPicPr>
        <p:blipFill>
          <a:blip r:embed="rId2"/>
          <a:stretch>
            <a:fillRect/>
          </a:stretch>
        </p:blipFill>
        <p:spPr>
          <a:xfrm>
            <a:off x="439316" y="3033012"/>
            <a:ext cx="8534900" cy="8572833"/>
          </a:xfrm>
          <a:prstGeom prst="rect">
            <a:avLst/>
          </a:prstGeom>
        </p:spPr>
      </p:pic>
      <p:sp>
        <p:nvSpPr>
          <p:cNvPr id="7" name="TextBox 6">
            <a:extLst>
              <a:ext uri="{FF2B5EF4-FFF2-40B4-BE49-F238E27FC236}">
                <a16:creationId xmlns:a16="http://schemas.microsoft.com/office/drawing/2014/main" id="{C61AEBEB-C6AF-4B50-85A5-F1063D933EE7}"/>
              </a:ext>
            </a:extLst>
          </p:cNvPr>
          <p:cNvSpPr txBox="1"/>
          <p:nvPr/>
        </p:nvSpPr>
        <p:spPr>
          <a:xfrm>
            <a:off x="3042138" y="416837"/>
            <a:ext cx="1586132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5000" b="0" i="0" u="none" strike="noStrike" cap="none" spc="0" normalizeH="0" baseline="0" dirty="0">
                <a:ln>
                  <a:noFill/>
                </a:ln>
                <a:solidFill>
                  <a:srgbClr val="6C6963"/>
                </a:solidFill>
                <a:effectLst/>
                <a:uFillTx/>
                <a:latin typeface="+mn-lt"/>
                <a:ea typeface="+mn-ea"/>
                <a:cs typeface="+mn-cs"/>
                <a:sym typeface="Baskerville"/>
              </a:rPr>
              <a:t>Молекулярная биология</a:t>
            </a:r>
          </a:p>
        </p:txBody>
      </p:sp>
    </p:spTree>
    <p:extLst>
      <p:ext uri="{BB962C8B-B14F-4D97-AF65-F5344CB8AC3E}">
        <p14:creationId xmlns:p14="http://schemas.microsoft.com/office/powerpoint/2010/main" val="423957551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Список литературы"/>
          <p:cNvSpPr txBox="1">
            <a:spLocks noGrp="1"/>
          </p:cNvSpPr>
          <p:nvPr>
            <p:ph type="title"/>
          </p:nvPr>
        </p:nvSpPr>
        <p:spPr>
          <a:prstGeom prst="rect">
            <a:avLst/>
          </a:prstGeom>
        </p:spPr>
        <p:txBody>
          <a:bodyPr/>
          <a:lstStyle/>
          <a:p>
            <a:r>
              <a:t>Список литературы</a:t>
            </a:r>
          </a:p>
        </p:txBody>
      </p:sp>
      <p:sp>
        <p:nvSpPr>
          <p:cNvPr id="383" name="[1] Ivan H. Deutsch Harnessing the Power of the Second Quantum Revolution -- PRX QUANTUM 1, 020101 (2020)…"/>
          <p:cNvSpPr txBox="1">
            <a:spLocks noGrp="1"/>
          </p:cNvSpPr>
          <p:nvPr>
            <p:ph type="body" idx="1"/>
          </p:nvPr>
        </p:nvSpPr>
        <p:spPr>
          <a:xfrm>
            <a:off x="2032000" y="2423575"/>
            <a:ext cx="20320000" cy="9641425"/>
          </a:xfrm>
          <a:prstGeom prst="rect">
            <a:avLst/>
          </a:prstGeom>
        </p:spPr>
        <p:txBody>
          <a:bodyPr/>
          <a:lstStyle/>
          <a:p>
            <a:pPr marL="0" indent="0" defTabSz="352043">
              <a:spcBef>
                <a:spcPts val="2500"/>
              </a:spcBef>
              <a:buSzTx/>
              <a:buNone/>
              <a:defRPr sz="2464"/>
            </a:pPr>
            <a:r>
              <a:rPr dirty="0"/>
              <a:t>[1] Ivan H. Deutsch Harnessing the Power of the Second Quantum Revolution -- PRX QUANTUM 1, 020101 (2020)</a:t>
            </a:r>
          </a:p>
          <a:p>
            <a:pPr marL="0" indent="0" defTabSz="352043">
              <a:spcBef>
                <a:spcPts val="2500"/>
              </a:spcBef>
              <a:buSzTx/>
              <a:buNone/>
              <a:defRPr sz="2464"/>
            </a:pPr>
            <a:r>
              <a:rPr dirty="0"/>
              <a:t>[2] A.  Einstein,  B.  </a:t>
            </a:r>
            <a:r>
              <a:rPr dirty="0" err="1"/>
              <a:t>Podolsky</a:t>
            </a:r>
            <a:r>
              <a:rPr dirty="0"/>
              <a:t>,  and  N.  Rosen,  Can  quantum mechanical description of physical reality be considered complete, Phys. Rev.47, 777 (1935).</a:t>
            </a:r>
          </a:p>
          <a:p>
            <a:pPr marL="0" indent="0" defTabSz="352043">
              <a:spcBef>
                <a:spcPts val="2500"/>
              </a:spcBef>
              <a:buSzTx/>
              <a:buNone/>
              <a:defRPr sz="2464"/>
            </a:pPr>
            <a:r>
              <a:rPr dirty="0"/>
              <a:t>[3]  J. Bell, On the Einstein </a:t>
            </a:r>
            <a:r>
              <a:rPr dirty="0" err="1"/>
              <a:t>Podolsky</a:t>
            </a:r>
            <a:r>
              <a:rPr dirty="0"/>
              <a:t> Rosen paradox, Phys.</a:t>
            </a:r>
          </a:p>
          <a:p>
            <a:pPr marL="0" indent="0" defTabSz="352043">
              <a:spcBef>
                <a:spcPts val="2500"/>
              </a:spcBef>
              <a:buSzTx/>
              <a:buNone/>
              <a:defRPr sz="2464"/>
            </a:pPr>
            <a:r>
              <a:rPr dirty="0"/>
              <a:t>Phys. </a:t>
            </a:r>
            <a:r>
              <a:rPr dirty="0" err="1"/>
              <a:t>Fizika</a:t>
            </a:r>
            <a:r>
              <a:rPr dirty="0"/>
              <a:t> 1, 195 (1964).</a:t>
            </a:r>
          </a:p>
          <a:p>
            <a:pPr marL="0" indent="0" defTabSz="352043">
              <a:spcBef>
                <a:spcPts val="2500"/>
              </a:spcBef>
              <a:buSzTx/>
              <a:buNone/>
              <a:defRPr sz="2464"/>
            </a:pPr>
            <a:r>
              <a:rPr dirty="0"/>
              <a:t>[4]  W. H. Zurek, Decoherence, </a:t>
            </a:r>
            <a:r>
              <a:rPr dirty="0" err="1"/>
              <a:t>einselection</a:t>
            </a:r>
            <a:r>
              <a:rPr dirty="0"/>
              <a:t>, and the quantum</a:t>
            </a:r>
          </a:p>
          <a:p>
            <a:pPr marL="0" indent="0" defTabSz="352043">
              <a:spcBef>
                <a:spcPts val="2500"/>
              </a:spcBef>
              <a:buSzTx/>
              <a:buNone/>
              <a:defRPr sz="2464"/>
            </a:pPr>
            <a:r>
              <a:rPr dirty="0"/>
              <a:t>origins of the classical, Rev. Mod. Phys. 75, 715 (2003).</a:t>
            </a:r>
          </a:p>
          <a:p>
            <a:pPr marL="0" indent="0" defTabSz="352043">
              <a:spcBef>
                <a:spcPts val="2500"/>
              </a:spcBef>
              <a:buSzTx/>
              <a:buNone/>
              <a:defRPr sz="2464"/>
            </a:pPr>
            <a:r>
              <a:rPr dirty="0"/>
              <a:t>[5]  E. Schrödinger, Are there quantum jumps, Br. J. Philos. Sci.3, 233 (1953).</a:t>
            </a:r>
          </a:p>
          <a:p>
            <a:pPr marL="0" indent="0" defTabSz="352043">
              <a:spcBef>
                <a:spcPts val="2500"/>
              </a:spcBef>
              <a:buSzTx/>
              <a:buNone/>
              <a:defRPr sz="2464"/>
            </a:pPr>
            <a:r>
              <a:rPr dirty="0"/>
              <a:t>[6]  W.  Nagourney,  J.  Sandberg,  and  H.  </a:t>
            </a:r>
            <a:r>
              <a:rPr dirty="0" err="1"/>
              <a:t>Dehmelt</a:t>
            </a:r>
            <a:r>
              <a:rPr dirty="0"/>
              <a:t>,  Shelved Optical   Electron   Amplifier:   Observation   of   Quantum Jumps, </a:t>
            </a:r>
            <a:r>
              <a:rPr dirty="0" err="1"/>
              <a:t>Phys.Rev.Lett</a:t>
            </a:r>
            <a:r>
              <a:rPr dirty="0"/>
              <a:t>. 56, 2797 (1986).</a:t>
            </a:r>
          </a:p>
          <a:p>
            <a:pPr marL="0" indent="0" defTabSz="352043">
              <a:spcBef>
                <a:spcPts val="2500"/>
              </a:spcBef>
              <a:buSzTx/>
              <a:buNone/>
              <a:defRPr sz="2464"/>
            </a:pPr>
            <a:r>
              <a:rPr dirty="0"/>
              <a:t>[7]  T. Sauter, W. </a:t>
            </a:r>
            <a:r>
              <a:rPr dirty="0" err="1"/>
              <a:t>Neuhauser</a:t>
            </a:r>
            <a:r>
              <a:rPr dirty="0"/>
              <a:t>, R. Blatt, and P. </a:t>
            </a:r>
            <a:r>
              <a:rPr dirty="0" err="1"/>
              <a:t>Toschek</a:t>
            </a:r>
            <a:r>
              <a:rPr dirty="0"/>
              <a:t>, Observation  of  Quantum  Jumps,</a:t>
            </a:r>
          </a:p>
          <a:p>
            <a:pPr marL="0" indent="0" defTabSz="352043">
              <a:spcBef>
                <a:spcPts val="2500"/>
              </a:spcBef>
              <a:buSzTx/>
              <a:buNone/>
              <a:defRPr sz="2464"/>
            </a:pPr>
            <a:r>
              <a:rPr dirty="0" err="1"/>
              <a:t>Phys.Rev.Lett</a:t>
            </a:r>
            <a:r>
              <a:rPr dirty="0"/>
              <a:t>. 57,  1696 (1986).</a:t>
            </a:r>
          </a:p>
          <a:p>
            <a:pPr marL="0" indent="0" defTabSz="352043">
              <a:spcBef>
                <a:spcPts val="2500"/>
              </a:spcBef>
              <a:buSzTx/>
              <a:buNone/>
              <a:defRPr sz="2464"/>
            </a:pPr>
            <a:r>
              <a:rPr dirty="0"/>
              <a:t>[8]  J.  C.  Bergquist,  R.  G.  </a:t>
            </a:r>
            <a:r>
              <a:rPr dirty="0" err="1"/>
              <a:t>Hulet</a:t>
            </a:r>
            <a:r>
              <a:rPr dirty="0"/>
              <a:t>,  W.  M.  </a:t>
            </a:r>
            <a:r>
              <a:rPr dirty="0" err="1"/>
              <a:t>Itano</a:t>
            </a:r>
            <a:r>
              <a:rPr dirty="0"/>
              <a:t>,  and  D.  J. </a:t>
            </a:r>
            <a:r>
              <a:rPr dirty="0" err="1"/>
              <a:t>Wineland</a:t>
            </a:r>
            <a:r>
              <a:rPr dirty="0"/>
              <a:t>,  Observation  of  Quantum  Jumps  in  a  Single Atom, Phys.Rev.Lett.57,1699 (1986)</a:t>
            </a:r>
          </a:p>
          <a:p>
            <a:pPr marL="0" indent="0" defTabSz="352043">
              <a:spcBef>
                <a:spcPts val="2500"/>
              </a:spcBef>
              <a:buSzTx/>
              <a:buNone/>
              <a:defRPr sz="2464"/>
            </a:pPr>
            <a:r>
              <a:rPr dirty="0"/>
              <a:t>[9]  N.  Gisin  and  I.  C.  Percival,  Wave-function  approach  to dissipative  processes:  Are  there  quantum  jumps Phys. Lett. A 167, 315 (1992).</a:t>
            </a:r>
          </a:p>
          <a:p>
            <a:pPr marL="0" indent="0" defTabSz="352043">
              <a:spcBef>
                <a:spcPts val="2500"/>
              </a:spcBef>
              <a:buSzTx/>
              <a:buNone/>
              <a:defRPr sz="2464"/>
            </a:pPr>
            <a:r>
              <a:rPr dirty="0"/>
              <a:t>[10]  Z. K. </a:t>
            </a:r>
            <a:r>
              <a:rPr dirty="0" err="1"/>
              <a:t>Minev</a:t>
            </a:r>
            <a:r>
              <a:rPr dirty="0"/>
              <a:t>, S. O. </a:t>
            </a:r>
            <a:r>
              <a:rPr dirty="0" err="1"/>
              <a:t>Mundhada</a:t>
            </a:r>
            <a:r>
              <a:rPr dirty="0"/>
              <a:t>, S. Shankar, P. Reinhold, R. Gutiérrez-</a:t>
            </a:r>
            <a:r>
              <a:rPr dirty="0" err="1"/>
              <a:t>Jáuregui</a:t>
            </a:r>
            <a:r>
              <a:rPr dirty="0"/>
              <a:t>, R. J. </a:t>
            </a:r>
            <a:r>
              <a:rPr dirty="0" err="1"/>
              <a:t>Schoelkopf</a:t>
            </a:r>
            <a:r>
              <a:rPr dirty="0"/>
              <a:t>, M. </a:t>
            </a:r>
            <a:r>
              <a:rPr dirty="0" err="1"/>
              <a:t>Mirrahimi</a:t>
            </a:r>
            <a:r>
              <a:rPr dirty="0"/>
              <a:t>, H. J. Carmichael, and M. H. </a:t>
            </a:r>
            <a:r>
              <a:rPr dirty="0" err="1"/>
              <a:t>Devoret</a:t>
            </a:r>
            <a:r>
              <a:rPr dirty="0"/>
              <a:t>, To catch and reverse a quantum jump mid-flight, Nature 570 , 200 (2019).</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11]  N.  Gisin  and  I.  C.  Percival,  The  quantum  state  diffusion model applied to open systems, J. Phys. A 25, 5677(1992).…"/>
          <p:cNvSpPr txBox="1">
            <a:spLocks noGrp="1"/>
          </p:cNvSpPr>
          <p:nvPr>
            <p:ph type="body" idx="4294967295"/>
          </p:nvPr>
        </p:nvSpPr>
        <p:spPr>
          <a:xfrm>
            <a:off x="2032000" y="2423575"/>
            <a:ext cx="20320000" cy="9641425"/>
          </a:xfrm>
          <a:prstGeom prst="rect">
            <a:avLst/>
          </a:prstGeom>
        </p:spPr>
        <p:txBody>
          <a:bodyPr/>
          <a:lstStyle/>
          <a:p>
            <a:pPr marL="0" indent="0" defTabSz="424052">
              <a:spcBef>
                <a:spcPts val="3000"/>
              </a:spcBef>
              <a:buSzTx/>
              <a:buNone/>
              <a:defRPr sz="2967"/>
            </a:pPr>
            <a:r>
              <a:t>[11]  N.  Gisin  and  I.  C.  Percival,  The  quantum  state  diffusion model applied to open systems, J. Phys. A 25, 5677(1992).</a:t>
            </a:r>
          </a:p>
          <a:p>
            <a:pPr marL="0" indent="0" defTabSz="424052">
              <a:spcBef>
                <a:spcPts val="3000"/>
              </a:spcBef>
              <a:buSzTx/>
              <a:buNone/>
              <a:defRPr sz="2967"/>
            </a:pPr>
            <a:r>
              <a:t>[12]  H.  J.  Carmichael, Open Systems Approach to Quantum Optics (Springer, Berlin, 1993).</a:t>
            </a:r>
          </a:p>
          <a:p>
            <a:pPr marL="0" indent="0" defTabSz="424052">
              <a:spcBef>
                <a:spcPts val="3000"/>
              </a:spcBef>
              <a:buSzTx/>
              <a:buNone/>
              <a:defRPr sz="2967"/>
            </a:pPr>
            <a:r>
              <a:t>[13]  E.   Schrödinger,   Discussion   of   probability   relations between separated systems, Math. Proc. Cambridge Philos. Soc. 31, 555 (1935).</a:t>
            </a:r>
          </a:p>
          <a:p>
            <a:pPr marL="0" indent="0" defTabSz="424052">
              <a:spcBef>
                <a:spcPts val="3000"/>
              </a:spcBef>
              <a:buSzTx/>
              <a:buNone/>
              <a:defRPr sz="2967"/>
            </a:pPr>
            <a:r>
              <a:t>[14]  S.  J.  Freedman  and  J.  F.  Clauser,  Experimental  Test  of Local Hidden-Variable Theories, Phys. Rev. Lett. 28, 938 (1972).</a:t>
            </a:r>
          </a:p>
          <a:p>
            <a:pPr marL="0" indent="0" defTabSz="424052">
              <a:spcBef>
                <a:spcPts val="3000"/>
              </a:spcBef>
              <a:buSzTx/>
              <a:buNone/>
              <a:defRPr sz="2967"/>
            </a:pPr>
            <a:r>
              <a:t>[15]  A. Aspect, P. Grangier, and G. Roger, Experimental Tests of Realistic Local Theories via Bell’s Theorem, Phys. Rev. Lett. 47, 460 (1981).</a:t>
            </a:r>
          </a:p>
          <a:p>
            <a:pPr marL="0" indent="0" defTabSz="424052">
              <a:spcBef>
                <a:spcPts val="3000"/>
              </a:spcBef>
              <a:buSzTx/>
              <a:buNone/>
              <a:defRPr sz="2967"/>
            </a:pPr>
            <a:r>
              <a:t>[16]  R.   Horodecki,   P.   Horodecki,   M.   Horodecki,   and   K.Horodecki, Quantum entanglement,Rev. Mod. Phys. 81,865 (2009).</a:t>
            </a:r>
          </a:p>
          <a:p>
            <a:pPr marL="0" indent="0" defTabSz="424052">
              <a:spcBef>
                <a:spcPts val="3000"/>
              </a:spcBef>
              <a:buSzTx/>
              <a:buNone/>
              <a:defRPr sz="2967"/>
            </a:pPr>
            <a:r>
              <a:t>[17]  S.  Kochen  and  E.  P.  Specker,  The  problem  of  hidden variables in quantum mechanics, J. Math.  Mech. 17,59(1967).</a:t>
            </a:r>
          </a:p>
          <a:p>
            <a:pPr marL="0" indent="0" defTabSz="424052">
              <a:spcBef>
                <a:spcPts val="3000"/>
              </a:spcBef>
              <a:buSzTx/>
              <a:buNone/>
              <a:defRPr sz="2967"/>
            </a:pPr>
            <a:r>
              <a:t>[18]  N. D. Mermin, Hidden variables and the two theorems of John Bell, Rev. Mod. Phys.65, 803 (1993).</a:t>
            </a:r>
          </a:p>
          <a:p>
            <a:pPr marL="0" indent="0" defTabSz="424052">
              <a:spcBef>
                <a:spcPts val="3000"/>
              </a:spcBef>
              <a:buSzTx/>
              <a:buNone/>
              <a:defRPr sz="2967"/>
            </a:pPr>
            <a:r>
              <a:t>[19]  R.   Raussendorf,   Contextuality   in   measurement-based quantum    computation, Phys. Rev. A 88,    022322 (2013).</a:t>
            </a:r>
          </a:p>
          <a:p>
            <a:pPr marL="0" indent="0" defTabSz="424052">
              <a:spcBef>
                <a:spcPts val="3000"/>
              </a:spcBef>
              <a:buSzTx/>
              <a:buNone/>
              <a:defRPr sz="2967"/>
            </a:pPr>
            <a:r>
              <a:t>[20]  A. Kenfack and K. Zyczkowski, Negativity of the Wigner function  as  an  indicator  of  non-classicality, J.  Opt.  B: Quantum Semiclass. Opt. 6, 396 (2004).</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21]  C. Ferrie, R. Morris, and J. Emerson, Necessity of negativity  in  quantum  theory, Phys.Rev.A 82,  044103(2010).…"/>
          <p:cNvSpPr txBox="1">
            <a:spLocks noGrp="1"/>
          </p:cNvSpPr>
          <p:nvPr>
            <p:ph type="body" idx="4294967295"/>
          </p:nvPr>
        </p:nvSpPr>
        <p:spPr>
          <a:xfrm>
            <a:off x="2032000" y="2423575"/>
            <a:ext cx="20320000" cy="9641425"/>
          </a:xfrm>
          <a:prstGeom prst="rect">
            <a:avLst/>
          </a:prstGeom>
        </p:spPr>
        <p:txBody>
          <a:bodyPr/>
          <a:lstStyle/>
          <a:p>
            <a:pPr marL="0" indent="0" defTabSz="384047">
              <a:spcBef>
                <a:spcPts val="2700"/>
              </a:spcBef>
              <a:buSzTx/>
              <a:buNone/>
              <a:defRPr sz="2688"/>
            </a:pPr>
            <a:r>
              <a:t>[21]  C. Ferrie, R. Morris, and J. Emerson, Necessity of negativity  in  quantum  theory, Phys.Rev.A 82,  044103(2010).</a:t>
            </a:r>
          </a:p>
          <a:p>
            <a:pPr marL="0" indent="0" defTabSz="384047">
              <a:spcBef>
                <a:spcPts val="2700"/>
              </a:spcBef>
              <a:buSzTx/>
              <a:buNone/>
              <a:defRPr sz="2688"/>
            </a:pPr>
            <a:r>
              <a:t>[22]  V. Veitch, C. F. D. Gross, and J. Emerson, Negative quasiprobability as a resource for quantum computation, New J. Phys. 14, 113011 (2012).</a:t>
            </a:r>
          </a:p>
          <a:p>
            <a:pPr marL="0" indent="0" defTabSz="384047">
              <a:spcBef>
                <a:spcPts val="2700"/>
              </a:spcBef>
              <a:buSzTx/>
              <a:buNone/>
              <a:defRPr sz="2688"/>
            </a:pPr>
            <a:r>
              <a:t>[23]  W. K. Wootters and W. H. Zurek, A single quantum cannot be cloned, Nature 299, 802 (1982).</a:t>
            </a:r>
          </a:p>
          <a:p>
            <a:pPr marL="0" indent="0" defTabSz="384047">
              <a:spcBef>
                <a:spcPts val="2700"/>
              </a:spcBef>
              <a:buSzTx/>
              <a:buNone/>
              <a:defRPr sz="2688"/>
            </a:pPr>
            <a:r>
              <a:t>[24]  J.  Dalibard,  Y.  Castin,  and  K.  Molmer,  Wave-function approach to dissipative processes in quantum optics, Phy. Rev. Lett 68, 580 (1992).</a:t>
            </a:r>
          </a:p>
          <a:p>
            <a:pPr marL="0" indent="0" defTabSz="384047">
              <a:spcBef>
                <a:spcPts val="2700"/>
              </a:spcBef>
              <a:buSzTx/>
              <a:buNone/>
              <a:defRPr sz="2688"/>
            </a:pPr>
            <a:r>
              <a:t>[25]  R. Dum, P. Zoller, and H. Ritsch, Monte Carlo simulation of the atomic master equation for spontaneous emission, Phy. Rev. A 45 , 4879 (1992).</a:t>
            </a:r>
          </a:p>
          <a:p>
            <a:pPr marL="0" indent="0" defTabSz="384047">
              <a:spcBef>
                <a:spcPts val="2700"/>
              </a:spcBef>
              <a:buSzTx/>
              <a:buNone/>
              <a:defRPr sz="2688"/>
            </a:pPr>
            <a:r>
              <a:t>[26]  S. Haroche, Nobel lecture: Controlling photons in a box and  exploring  the  quantum  to  classical  boundary, Rev.Mod. Phys.85, 1083 (2013).</a:t>
            </a:r>
          </a:p>
          <a:p>
            <a:pPr marL="0" indent="0" defTabSz="384047">
              <a:spcBef>
                <a:spcPts val="2700"/>
              </a:spcBef>
              <a:buSzTx/>
              <a:buNone/>
              <a:defRPr sz="2688"/>
            </a:pPr>
            <a:r>
              <a:t>[27]  D.  J.  Wineland,  Nobel  lecture:  Superposition,  entanglement, and raising Schrödinger’s cat, Rev. Mod. Phys. 85, 1103 (2013).</a:t>
            </a:r>
          </a:p>
          <a:p>
            <a:pPr marL="0" indent="0" defTabSz="384047">
              <a:spcBef>
                <a:spcPts val="2700"/>
              </a:spcBef>
              <a:buSzTx/>
              <a:buNone/>
              <a:defRPr sz="2688"/>
            </a:pPr>
            <a:r>
              <a:t>[28]  W. D. Phillips, Nobel lecture: Laser cooling and trapping of neutral atoms,Rev. Mod. Phys.70, 721 (1998).</a:t>
            </a:r>
          </a:p>
          <a:p>
            <a:pPr marL="0" indent="0" defTabSz="384047">
              <a:spcBef>
                <a:spcPts val="2700"/>
              </a:spcBef>
              <a:buSzTx/>
              <a:buNone/>
              <a:defRPr sz="2688"/>
            </a:pPr>
            <a:r>
              <a:t>[29]  D.  F.  Walls,  Squeezed  states  of  light, Nature 306,  141(1983).</a:t>
            </a:r>
          </a:p>
          <a:p>
            <a:pPr marL="0" indent="0" defTabSz="384047">
              <a:spcBef>
                <a:spcPts val="2700"/>
              </a:spcBef>
              <a:buSzTx/>
              <a:buNone/>
              <a:defRPr sz="2688"/>
            </a:pPr>
            <a:r>
              <a:t>[30]  Y. Shih, Entangled photons,IEEE J. Sel. Top. Quantum Electron. 9, 1455 (2003).</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31]  R. Miller, T. Northup, K. Birnbau, A. Boca, A. D. Boozer, and H. J. Kimble, Trapped atoms in cavity QED: Coupling quantized light and matter, J. Phys. B: At. Mol. Opt. Phys. 38, S551 (2006).…"/>
          <p:cNvSpPr txBox="1">
            <a:spLocks noGrp="1"/>
          </p:cNvSpPr>
          <p:nvPr>
            <p:ph type="body" idx="4294967295"/>
          </p:nvPr>
        </p:nvSpPr>
        <p:spPr>
          <a:xfrm>
            <a:off x="2032000" y="2423575"/>
            <a:ext cx="20320000" cy="9641425"/>
          </a:xfrm>
          <a:prstGeom prst="rect">
            <a:avLst/>
          </a:prstGeom>
        </p:spPr>
        <p:txBody>
          <a:bodyPr/>
          <a:lstStyle/>
          <a:p>
            <a:pPr marL="0" indent="0" defTabSz="400050">
              <a:spcBef>
                <a:spcPts val="2800"/>
              </a:spcBef>
              <a:buSzTx/>
              <a:buNone/>
              <a:defRPr sz="2800"/>
            </a:pPr>
            <a:r>
              <a:t>[31]  R. Miller, T. Northup, K. Birnbau, A. Boca, A. D. Boozer, and H. J. Kimble, Trapped atoms in cavity QED: Coupling quantized light and matter, J. Phys. B: At. Mol. Opt. Phys. 38, S551 (2006).</a:t>
            </a:r>
          </a:p>
          <a:p>
            <a:pPr marL="0" indent="0" defTabSz="400050">
              <a:spcBef>
                <a:spcPts val="2800"/>
              </a:spcBef>
              <a:buSzTx/>
              <a:buNone/>
              <a:defRPr sz="2800"/>
            </a:pPr>
            <a:r>
              <a:t>[32]  H. Walther, B. T. H. Varcoe, B.-G. Englert, and T. Becker, Cavity  quantum  electrodynamics, Rep.  Prog.  Phys. 69, 1325 (2006).</a:t>
            </a:r>
          </a:p>
          <a:p>
            <a:pPr marL="0" indent="0" defTabSz="400050">
              <a:spcBef>
                <a:spcPts val="2800"/>
              </a:spcBef>
              <a:buSzTx/>
              <a:buNone/>
              <a:defRPr sz="2800"/>
            </a:pPr>
            <a:r>
              <a:t>[33]  S. Haroche and J.-M. Raimond,Exploring the Quantum: Atoms, Cavities, and Photons (Oxford  University  Press, Oxford, 2006).</a:t>
            </a:r>
          </a:p>
          <a:p>
            <a:pPr marL="0" indent="0" defTabSz="400050">
              <a:spcBef>
                <a:spcPts val="2800"/>
              </a:spcBef>
              <a:buSzTx/>
              <a:buNone/>
              <a:defRPr sz="2800"/>
            </a:pPr>
            <a:r>
              <a:t>[34]  A. Blais, A. L. Grimsmo, S. M. Girvin, and A. Wallraff, Circuit  quantum  electrodynamics,  arXiv.org/2005.12667 (2020).</a:t>
            </a:r>
          </a:p>
          <a:p>
            <a:pPr marL="0" indent="0" defTabSz="400050">
              <a:spcBef>
                <a:spcPts val="2800"/>
              </a:spcBef>
              <a:buSzTx/>
              <a:buNone/>
              <a:defRPr sz="2800"/>
            </a:pPr>
            <a:r>
              <a:t>[35]  P.  H.  Eberhard  and  R.  R.  Ross,  Quantum  field  theory cannot  provide  faster-than-light  communication, Found. Phys. Lett. 2, 127 (1989).</a:t>
            </a:r>
          </a:p>
          <a:p>
            <a:pPr marL="0" indent="0" defTabSz="400050">
              <a:spcBef>
                <a:spcPts val="2800"/>
              </a:spcBef>
              <a:buSzTx/>
              <a:buNone/>
              <a:defRPr sz="2800"/>
            </a:pPr>
            <a:r>
              <a:t>[36]  S. Popescu, Nonlocality beyond quantum mechanics, Nat. Phys. 10, 264 (2014).</a:t>
            </a:r>
          </a:p>
          <a:p>
            <a:pPr marL="0" indent="0" defTabSz="400050">
              <a:spcBef>
                <a:spcPts val="2800"/>
              </a:spcBef>
              <a:buSzTx/>
              <a:buNone/>
              <a:defRPr sz="2800"/>
            </a:pPr>
            <a:r>
              <a:t>[37]  C. A. Fuchs and R. Schack, Quantum-Bayesian coherence, Rev. Mod. Phys. 85, 1693 (2013).</a:t>
            </a:r>
          </a:p>
          <a:p>
            <a:pPr marL="0" indent="0" defTabSz="400050">
              <a:spcBef>
                <a:spcPts val="2800"/>
              </a:spcBef>
              <a:buSzTx/>
              <a:buNone/>
              <a:defRPr sz="2800"/>
            </a:pPr>
            <a:r>
              <a:t>[38]  M. Brune, E. Hagley, J. Dreyer, X. Maître, A. Maali, C. Wunderlich, J. M. Raimond, and S. Haroche, Observing the Progressive Decoherence of the “Meter” in a Quantum Measurement, Phys.Rev.Lett. 77, 4887 (1996).</a:t>
            </a:r>
          </a:p>
          <a:p>
            <a:pPr marL="0" indent="0" defTabSz="400050">
              <a:spcBef>
                <a:spcPts val="2800"/>
              </a:spcBef>
              <a:buSzTx/>
              <a:buNone/>
              <a:defRPr sz="2800"/>
            </a:pPr>
            <a:r>
              <a:t>[39]  A. Turing, On computable numbers, with an application to the Entscheidungsproblem, Proc. Lond. Math Soc. Ser. 2 442, 230 (1936).</a:t>
            </a:r>
          </a:p>
          <a:p>
            <a:pPr marL="0" indent="0" defTabSz="400050">
              <a:spcBef>
                <a:spcPts val="2800"/>
              </a:spcBef>
              <a:buSzTx/>
              <a:buNone/>
              <a:defRPr sz="2800"/>
            </a:pPr>
            <a:r>
              <a:t>[40]  J. Church, An unsolvable problem of elementary number theory, Am. J. Math. 58, 345 (1936).</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41]  C.  Shannon,  A  mathematical  theory  of  communication, BellSyst.Tech.J. 27, 379 (1948).…"/>
          <p:cNvSpPr txBox="1">
            <a:spLocks noGrp="1"/>
          </p:cNvSpPr>
          <p:nvPr>
            <p:ph type="body" idx="4294967295"/>
          </p:nvPr>
        </p:nvSpPr>
        <p:spPr>
          <a:xfrm>
            <a:off x="2032000" y="2423575"/>
            <a:ext cx="20320000" cy="9641425"/>
          </a:xfrm>
          <a:prstGeom prst="rect">
            <a:avLst/>
          </a:prstGeom>
        </p:spPr>
        <p:txBody>
          <a:bodyPr/>
          <a:lstStyle/>
          <a:p>
            <a:pPr marL="0" indent="0" defTabSz="408051">
              <a:spcBef>
                <a:spcPts val="2900"/>
              </a:spcBef>
              <a:buSzTx/>
              <a:buNone/>
              <a:defRPr sz="2856"/>
            </a:pPr>
            <a:r>
              <a:t>[41]  C.  Shannon,  A  mathematical  theory  of  communication, BellSyst.Tech.J. 27, 379 (1948).</a:t>
            </a:r>
          </a:p>
          <a:p>
            <a:pPr marL="0" indent="0" defTabSz="408051">
              <a:spcBef>
                <a:spcPts val="2900"/>
              </a:spcBef>
              <a:buSzTx/>
              <a:buNone/>
              <a:defRPr sz="2856"/>
            </a:pPr>
            <a:r>
              <a:t>[42]  E. T. Jaynes, Information theory and statistical mechanics, Phys. Rev. 106, 620 (1957).</a:t>
            </a:r>
          </a:p>
          <a:p>
            <a:pPr marL="0" indent="0" defTabSz="408051">
              <a:spcBef>
                <a:spcPts val="2900"/>
              </a:spcBef>
              <a:buSzTx/>
              <a:buNone/>
              <a:defRPr sz="2856"/>
            </a:pPr>
            <a:r>
              <a:t>[43]  L. Szilard, On the decrease of entropy in a thermodynamic system by the intervention of intelligent beings, Z. Phys.53, 840 (1929).</a:t>
            </a:r>
          </a:p>
          <a:p>
            <a:pPr marL="0" indent="0" defTabSz="408051">
              <a:spcBef>
                <a:spcPts val="2900"/>
              </a:spcBef>
              <a:buSzTx/>
              <a:buNone/>
              <a:defRPr sz="2856"/>
            </a:pPr>
            <a:r>
              <a:t>[44]  C.  H.  Bennett,  The  thermodynamics  of  computation—a review, Int. J. Theor. Phys. 21 , 905 (1982).</a:t>
            </a:r>
          </a:p>
          <a:p>
            <a:pPr marL="0" indent="0" defTabSz="408051">
              <a:spcBef>
                <a:spcPts val="2900"/>
              </a:spcBef>
              <a:buSzTx/>
              <a:buNone/>
              <a:defRPr sz="2856"/>
            </a:pPr>
            <a:r>
              <a:t>[45]  R.  Landauer,  Irreversibility  and  heat  generation  in  the computing process, IBM J. Res. Dev. 14, 152 (1961).</a:t>
            </a:r>
          </a:p>
          <a:p>
            <a:pPr marL="0" indent="0" defTabSz="408051">
              <a:spcBef>
                <a:spcPts val="2900"/>
              </a:spcBef>
              <a:buSzTx/>
              <a:buNone/>
              <a:defRPr sz="2856"/>
            </a:pPr>
            <a:r>
              <a:t>[46]  P.   Benioff,   Quantum   Mechanical   Models   of   Turing Machines That Dissipate No Energy, Phys.Rev.Lett. 48, 1581 (1982).</a:t>
            </a:r>
          </a:p>
          <a:p>
            <a:pPr marL="0" indent="0" defTabSz="408051">
              <a:spcBef>
                <a:spcPts val="2900"/>
              </a:spcBef>
              <a:buSzTx/>
              <a:buNone/>
              <a:defRPr sz="2856"/>
            </a:pPr>
            <a:r>
              <a:t>[47]  R.  Feynman,  Simulating  physics  with  computers, Int.  J. Theor. Phys.21, 467 (1982).</a:t>
            </a:r>
          </a:p>
          <a:p>
            <a:pPr marL="0" indent="0" defTabSz="408051">
              <a:spcBef>
                <a:spcPts val="2900"/>
              </a:spcBef>
              <a:buSzTx/>
              <a:buNone/>
              <a:defRPr sz="2856"/>
            </a:pPr>
            <a:r>
              <a:t>[48]  D. Deutsch, Quantum theory, the Church-Turing principle and the universal quantum computer, Proc. R. Soc. Lond.A 400, 97 (1985).</a:t>
            </a:r>
          </a:p>
          <a:p>
            <a:pPr marL="0" indent="0" defTabSz="408051">
              <a:spcBef>
                <a:spcPts val="2900"/>
              </a:spcBef>
              <a:buSzTx/>
              <a:buNone/>
              <a:defRPr sz="2856"/>
            </a:pPr>
            <a:r>
              <a:t>[49]  A. Yao, Classical physics and the Church-Turing thesis, J.ACM 50, 100105 (2003).</a:t>
            </a:r>
          </a:p>
          <a:p>
            <a:pPr marL="0" indent="0" defTabSz="408051">
              <a:spcBef>
                <a:spcPts val="2900"/>
              </a:spcBef>
              <a:buSzTx/>
              <a:buNone/>
              <a:defRPr sz="2856"/>
            </a:pPr>
            <a:r>
              <a:t>[50]  S.  Wiesner,  Conjugate  coding, SIGACT  News 15 ,78 (1983).</a:t>
            </a:r>
          </a:p>
          <a:p>
            <a:pPr marL="0" indent="0" defTabSz="408051">
              <a:spcBef>
                <a:spcPts val="2900"/>
              </a:spcBef>
              <a:buSzTx/>
              <a:buNone/>
              <a:defRPr sz="2856"/>
            </a:pPr>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51]  C. H. Bennett and G. Brassard, in IEEE International Conference on Computers, Systems and Signal Processing,Bangalore, edited by G. T. Rado and H. Suhl (IEEE, NewYork, 1984).…"/>
          <p:cNvSpPr txBox="1">
            <a:spLocks noGrp="1"/>
          </p:cNvSpPr>
          <p:nvPr>
            <p:ph type="body" idx="4294967295"/>
          </p:nvPr>
        </p:nvSpPr>
        <p:spPr>
          <a:xfrm>
            <a:off x="2032000" y="2423575"/>
            <a:ext cx="20320000" cy="9641425"/>
          </a:xfrm>
          <a:prstGeom prst="rect">
            <a:avLst/>
          </a:prstGeom>
        </p:spPr>
        <p:txBody>
          <a:bodyPr/>
          <a:lstStyle/>
          <a:p>
            <a:pPr marL="0" indent="0" defTabSz="416051">
              <a:spcBef>
                <a:spcPts val="2900"/>
              </a:spcBef>
              <a:buSzTx/>
              <a:buNone/>
              <a:defRPr sz="2912"/>
            </a:pPr>
            <a:r>
              <a:t>[51]  C. H. Bennett and G. Brassard, in IEEE International Conference on Computers, Systems and Signal Processing,Bangalore, edited by G. T. Rado and H. Suhl (IEEE, NewYork, 1984).</a:t>
            </a:r>
          </a:p>
          <a:p>
            <a:pPr marL="0" indent="0" defTabSz="416051">
              <a:spcBef>
                <a:spcPts val="2900"/>
              </a:spcBef>
              <a:buSzTx/>
              <a:buNone/>
              <a:defRPr sz="2912"/>
            </a:pPr>
            <a:r>
              <a:t>[52]  C. H. Bennett, G. Brassard, C. Crépeau, R. Jozsa, A. Peres, and W. K. Wootters, Teleporting an Unknown Quantum State  via  Dual  Classical  and  Einstein-Podolsky-Rosen Channels, Phys.Rev.Lett. 70, 1895 (1993)</a:t>
            </a:r>
          </a:p>
          <a:p>
            <a:pPr marL="0" indent="0" defTabSz="416051">
              <a:spcBef>
                <a:spcPts val="2900"/>
              </a:spcBef>
              <a:buSzTx/>
              <a:buNone/>
              <a:defRPr sz="2912"/>
            </a:pPr>
            <a:r>
              <a:t>[53]  S.  L.  Braunstein  and  C.  M.  Caves,  Statistical  Distance and the Geometry of Quantum States, Phys. Rev. Lett.72, 3439 (1994).</a:t>
            </a:r>
          </a:p>
          <a:p>
            <a:pPr marL="0" indent="0" defTabSz="416051">
              <a:spcBef>
                <a:spcPts val="2900"/>
              </a:spcBef>
              <a:buSzTx/>
              <a:buNone/>
              <a:defRPr sz="2912"/>
            </a:pPr>
            <a:r>
              <a:t>[54]  V.  Giovannetti,  S.  Lloyd,  and  L.  Maccone,  Quantum Metrology, Phys.Rev.Lett. 96, 010401 (2006).</a:t>
            </a:r>
          </a:p>
          <a:p>
            <a:pPr marL="0" indent="0" defTabSz="416051">
              <a:spcBef>
                <a:spcPts val="2900"/>
              </a:spcBef>
              <a:buSzTx/>
              <a:buNone/>
              <a:defRPr sz="2912"/>
            </a:pPr>
            <a:r>
              <a:t>[55]  L.  Pezzè,  A.  Smerzi,  M.  K.  Oberthaler,  R.  Schmied, and  P.  Treutlein,  Quantum  metrology  with  nonclassical states of atomic ensembles, Rev. Mod. Phys. 90, 035005 (2018).</a:t>
            </a:r>
          </a:p>
          <a:p>
            <a:pPr marL="0" indent="0" defTabSz="416051">
              <a:spcBef>
                <a:spcPts val="2900"/>
              </a:spcBef>
              <a:buSzTx/>
              <a:buNone/>
              <a:defRPr sz="2912"/>
            </a:pPr>
            <a:r>
              <a:t>[56]  P.  W.  Shor,  in Proceedings 35th Annual Symposium on Foundations of Computer Science(Santa Fe, NM, USA, 1994), p. 124.</a:t>
            </a:r>
          </a:p>
          <a:p>
            <a:pPr marL="0" indent="0" defTabSz="416051">
              <a:spcBef>
                <a:spcPts val="2900"/>
              </a:spcBef>
              <a:buSzTx/>
              <a:buNone/>
              <a:defRPr sz="2912"/>
            </a:pPr>
            <a:r>
              <a:t>[57]  R.  Landauer,  The  physical  nature  of  information, Phys. Lett. A 217, 188 (1996).</a:t>
            </a:r>
          </a:p>
          <a:p>
            <a:pPr marL="0" indent="0" defTabSz="416051">
              <a:spcBef>
                <a:spcPts val="2900"/>
              </a:spcBef>
              <a:buSzTx/>
              <a:buNone/>
              <a:defRPr sz="2912"/>
            </a:pPr>
            <a:r>
              <a:t>[58]  B.  Georgeot  and  D.  L.  Shepelyansky,  Quantum  chaos border  for  quantum  computing, Phys.Rev.E 62,  3504(2000).</a:t>
            </a:r>
          </a:p>
          <a:p>
            <a:pPr marL="0" indent="0" defTabSz="416051">
              <a:spcBef>
                <a:spcPts val="2900"/>
              </a:spcBef>
              <a:buSzTx/>
              <a:buNone/>
              <a:defRPr sz="2912"/>
            </a:pPr>
            <a:r>
              <a:t>[59]  W. G. Unruh, Maintaining coherence in quantum computers, Phys. Rev. A 51, 992 (1995).</a:t>
            </a:r>
          </a:p>
          <a:p>
            <a:pPr marL="0" indent="0" defTabSz="416051">
              <a:spcBef>
                <a:spcPts val="2900"/>
              </a:spcBef>
              <a:buSzTx/>
              <a:buNone/>
              <a:defRPr sz="2912"/>
            </a:pPr>
            <a:r>
              <a:t>[60]  I. L. Chuang, R. Laflamme, P. W. Shor, and W. H. Zurek, Quantum computers, factoring, and decoherence, Science 270, 1633 (1995).</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ede596cd-e705-4253-b1f7-49de7fea0bf5-1076798e8bf0.small.jpeg" descr="ede596cd-e705-4253-b1f7-49de7fea0bf5-1076798e8bf0.small.jpeg"/>
          <p:cNvPicPr>
            <a:picLocks noGrp="1"/>
          </p:cNvPicPr>
          <p:nvPr>
            <p:ph type="pic" idx="21"/>
          </p:nvPr>
        </p:nvPicPr>
        <p:blipFill>
          <a:blip r:embed="rId2"/>
          <a:stretch>
            <a:fillRect/>
          </a:stretch>
        </p:blipFill>
        <p:spPr>
          <a:xfrm>
            <a:off x="3911600" y="1155700"/>
            <a:ext cx="16548100" cy="8674100"/>
          </a:xfrm>
          <a:prstGeom prst="rect">
            <a:avLst/>
          </a:prstGeom>
        </p:spPr>
      </p:pic>
      <p:sp>
        <p:nvSpPr>
          <p:cNvPr id="141" name="Квантовая механика"/>
          <p:cNvSpPr txBox="1">
            <a:spLocks noGrp="1"/>
          </p:cNvSpPr>
          <p:nvPr>
            <p:ph type="title"/>
          </p:nvPr>
        </p:nvSpPr>
        <p:spPr>
          <a:prstGeom prst="rect">
            <a:avLst/>
          </a:prstGeom>
        </p:spPr>
        <p:txBody>
          <a:bodyPr/>
          <a:lstStyle/>
          <a:p>
            <a:r>
              <a:t>Квантовая механика</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61]  S. Haroche and J. Raimond, Quantum computing: Dream or nightmare? Phys. Today 49, 51 (1996).…"/>
          <p:cNvSpPr txBox="1">
            <a:spLocks noGrp="1"/>
          </p:cNvSpPr>
          <p:nvPr>
            <p:ph type="body" idx="4294967295"/>
          </p:nvPr>
        </p:nvSpPr>
        <p:spPr>
          <a:xfrm>
            <a:off x="2032000" y="2423575"/>
            <a:ext cx="20320000" cy="9641425"/>
          </a:xfrm>
          <a:prstGeom prst="rect">
            <a:avLst/>
          </a:prstGeom>
        </p:spPr>
        <p:txBody>
          <a:bodyPr/>
          <a:lstStyle/>
          <a:p>
            <a:pPr marL="0" indent="0" defTabSz="408051">
              <a:spcBef>
                <a:spcPts val="2900"/>
              </a:spcBef>
              <a:buSzTx/>
              <a:buNone/>
              <a:defRPr sz="2856"/>
            </a:pPr>
            <a:r>
              <a:t>[61]  S. Haroche and J. Raimond, Quantum computing: Dream or nightmare? Phys. Today 49, 51 (1996).</a:t>
            </a:r>
          </a:p>
          <a:p>
            <a:pPr marL="0" indent="0" defTabSz="408051">
              <a:spcBef>
                <a:spcPts val="2900"/>
              </a:spcBef>
              <a:buSzTx/>
              <a:buNone/>
              <a:defRPr sz="2856"/>
            </a:pPr>
            <a:r>
              <a:t>[62]  P. W. Shor, Scheme for reducing decoherence in quantum computer memory, Phys.Rev.A 52 , R2493 (1995).</a:t>
            </a:r>
          </a:p>
          <a:p>
            <a:pPr marL="0" indent="0" defTabSz="408051">
              <a:spcBef>
                <a:spcPts val="2900"/>
              </a:spcBef>
              <a:buSzTx/>
              <a:buNone/>
              <a:defRPr sz="2856"/>
            </a:pPr>
            <a:r>
              <a:t>[63]  P. W. Shor, in Proc. 37nd Annual Symposium on Foundations of Computer Science (IEEE Computer Society Press, 1996), p. 56.</a:t>
            </a:r>
          </a:p>
          <a:p>
            <a:pPr marL="0" indent="0" defTabSz="408051">
              <a:spcBef>
                <a:spcPts val="2900"/>
              </a:spcBef>
              <a:buSzTx/>
              <a:buNone/>
              <a:defRPr sz="2856"/>
            </a:pPr>
            <a:r>
              <a:t>[64]  E.  Knill,  R.  Laflamme,  and  W.  Zurek,  Threshold  accuracy  for  quantum  computation,  arXiv:quant-ph/9610011 (1996).</a:t>
            </a:r>
          </a:p>
          <a:p>
            <a:pPr marL="0" indent="0" defTabSz="408051">
              <a:spcBef>
                <a:spcPts val="2900"/>
              </a:spcBef>
              <a:buSzTx/>
              <a:buNone/>
              <a:defRPr sz="2856"/>
            </a:pPr>
            <a:r>
              <a:t>[65]  D.  Aharonov  and  M.  Ben-Or,  Fault-tolerant  quantum computation with constant error, arXiv:quant-ph/9611025(1996).</a:t>
            </a:r>
          </a:p>
          <a:p>
            <a:pPr marL="0" indent="0" defTabSz="408051">
              <a:spcBef>
                <a:spcPts val="2900"/>
              </a:spcBef>
              <a:buSzTx/>
              <a:buNone/>
              <a:defRPr sz="2856"/>
            </a:pPr>
            <a:r>
              <a:t>[66]  D.  Gottesman,  Ph.D.,  Physics,  California  Institute  of Technology (1997).</a:t>
            </a:r>
          </a:p>
          <a:p>
            <a:pPr marL="0" indent="0" defTabSz="408051">
              <a:spcBef>
                <a:spcPts val="2900"/>
              </a:spcBef>
              <a:buSzTx/>
              <a:buNone/>
              <a:defRPr sz="2856"/>
            </a:pPr>
            <a:r>
              <a:t>[67]  R. Chao and B. W. Reichardt, Quantum Error Correction with Only Two Extra Qubits, Phys. Rev. Lett. 121 , 050502(2018).</a:t>
            </a:r>
          </a:p>
          <a:p>
            <a:pPr marL="0" indent="0" defTabSz="408051">
              <a:spcBef>
                <a:spcPts val="2900"/>
              </a:spcBef>
              <a:buSzTx/>
              <a:buNone/>
              <a:defRPr sz="2856"/>
            </a:pPr>
            <a:r>
              <a:t>[68]  A.  Joshi,  K.  Noh,  and  Y.  Y.  Gao,  Quantum  information  processing  with  bosonic  qubits  in  circuit  QED, arXiv:2008.13471 (2020).</a:t>
            </a:r>
          </a:p>
          <a:p>
            <a:pPr marL="0" indent="0" defTabSz="408051">
              <a:spcBef>
                <a:spcPts val="2900"/>
              </a:spcBef>
              <a:buSzTx/>
              <a:buNone/>
              <a:defRPr sz="2856"/>
            </a:pPr>
            <a:r>
              <a:t>[69]  H.  Bombin,  Single-Shot  Fault-Tolerant  Quantum  Error Correction, Phys.Rev.X 5, 031043 (2015).</a:t>
            </a:r>
          </a:p>
          <a:p>
            <a:pPr marL="0" indent="0" defTabSz="408051">
              <a:spcBef>
                <a:spcPts val="2900"/>
              </a:spcBef>
              <a:buSzTx/>
              <a:buNone/>
              <a:defRPr sz="2856"/>
            </a:pPr>
            <a:r>
              <a:t>[70]  N. Ofek, A. Petrenko, R. Heeres, P. Reinhold, Z. Leghtas, B. Vlastakis, Y. Liu, L. Frunzio, S. M. Girvin, L. Jiang, M.</a:t>
            </a:r>
          </a:p>
          <a:p>
            <a:pPr marL="0" indent="0" defTabSz="408051">
              <a:spcBef>
                <a:spcPts val="2900"/>
              </a:spcBef>
              <a:buSzTx/>
              <a:buNone/>
              <a:defRPr sz="2856"/>
            </a:pPr>
            <a:r>
              <a:t>Mirrahimi, M. H. Devoret, and R. J. Schoelkopf, Extending the lifetime of a quantum bit with error correction in superconducting circuits,</a:t>
            </a:r>
          </a:p>
          <a:p>
            <a:pPr marL="0" indent="0" defTabSz="408051">
              <a:spcBef>
                <a:spcPts val="2900"/>
              </a:spcBef>
              <a:buSzTx/>
              <a:buNone/>
              <a:defRPr sz="2856"/>
            </a:pPr>
            <a:r>
              <a:t>Nature 536 , 441 (2016).</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71]  P. Campagne-Ibarcq, A. Eickbusch, S. Touzard, E. ZalysGeller,  N.  E.  Frattini,  V.  V.  Sivak,  P.  Reinhold,  S.  Puri, S. Shankar, R. J. Schoelkopf, L. Frunzio, M. Mirrahimi, and M. H. Devoret, Quantum error correction of a qubit encoded  in  g"/>
          <p:cNvSpPr txBox="1">
            <a:spLocks noGrp="1"/>
          </p:cNvSpPr>
          <p:nvPr>
            <p:ph type="body" idx="4294967295"/>
          </p:nvPr>
        </p:nvSpPr>
        <p:spPr>
          <a:xfrm>
            <a:off x="2032000" y="2423575"/>
            <a:ext cx="20320000" cy="9641425"/>
          </a:xfrm>
          <a:prstGeom prst="rect">
            <a:avLst/>
          </a:prstGeom>
        </p:spPr>
        <p:txBody>
          <a:bodyPr/>
          <a:lstStyle/>
          <a:p>
            <a:pPr marL="0" indent="0" defTabSz="424052">
              <a:spcBef>
                <a:spcPts val="3000"/>
              </a:spcBef>
              <a:buSzTx/>
              <a:buNone/>
              <a:defRPr sz="2967"/>
            </a:pPr>
            <a:r>
              <a:t>[71]  P. Campagne-Ibarcq, A. Eickbusch, S. Touzard, E. ZalysGeller,  N.  E.  Frattini,  V.  V.  Sivak,  P.  Reinhold,  S.  Puri, S. Shankar, R. J. Schoelkopf, L. Frunzio, M. Mirrahimi, and M. H. Devoret, Quantum error correction of a qubit encoded  in  grid  states  of  an  oscillator, Nature 584,  368 (2020).</a:t>
            </a:r>
          </a:p>
          <a:p>
            <a:pPr marL="0" indent="0" defTabSz="424052">
              <a:spcBef>
                <a:spcPts val="3000"/>
              </a:spcBef>
              <a:buSzTx/>
              <a:buNone/>
              <a:defRPr sz="2967"/>
            </a:pPr>
            <a:r>
              <a:t>[72]  L. Egan, D. M. Debroy, C. Noel, A. Risinger, D. Zhu, D.Biswas, M. Newman, M. Li, K. R. Brown, M. Cetina, and C. Monroe, Fault-tolerant operation of a quantum error correction code, arXiv:2009.11482 (2020)</a:t>
            </a:r>
          </a:p>
          <a:p>
            <a:pPr marL="0" indent="0" defTabSz="424052">
              <a:spcBef>
                <a:spcPts val="3000"/>
              </a:spcBef>
              <a:buSzTx/>
              <a:buNone/>
              <a:defRPr sz="2967"/>
            </a:pPr>
            <a:r>
              <a:t>73]  J.  Preskill,  Quantum  computing  in  the  NISQ  era  and beyond, Quantum 2, 79 (2018).</a:t>
            </a:r>
          </a:p>
          <a:p>
            <a:pPr marL="0" indent="0" defTabSz="424052">
              <a:spcBef>
                <a:spcPts val="3000"/>
              </a:spcBef>
              <a:buSzTx/>
              <a:buNone/>
              <a:defRPr sz="2967"/>
            </a:pPr>
            <a:r>
              <a:t>[74]  J.  Preskill,  Quantum  computing  and  the  entanglement frontier, arXiv:1203.5813 (2012).</a:t>
            </a:r>
          </a:p>
          <a:p>
            <a:pPr marL="0" indent="0" defTabSz="424052">
              <a:spcBef>
                <a:spcPts val="3000"/>
              </a:spcBef>
              <a:buSzTx/>
              <a:buNone/>
              <a:defRPr sz="2967"/>
            </a:pPr>
            <a:r>
              <a:t>[75]  S.  Lloyd,  Universal  quantum  simulators, Science 273,1073 (1996).</a:t>
            </a:r>
          </a:p>
          <a:p>
            <a:pPr marL="0" indent="0" defTabSz="424052">
              <a:spcBef>
                <a:spcPts val="3000"/>
              </a:spcBef>
              <a:buSzTx/>
              <a:buNone/>
              <a:defRPr sz="2967"/>
            </a:pPr>
            <a:r>
              <a:t>[76]  M. Lewenstein, A. Sanpera, V. Ahufinger, B. Damski, A. Sen, and U. Sen, Ultracold atomic gases in optical lattices: Mimicking  condensed  matter  physics  and  beyond, Adv.Phys.56, 243 (2007).</a:t>
            </a:r>
          </a:p>
          <a:p>
            <a:pPr marL="0" indent="0" defTabSz="424052">
              <a:spcBef>
                <a:spcPts val="3000"/>
              </a:spcBef>
              <a:buSzTx/>
              <a:buNone/>
              <a:defRPr sz="2967"/>
            </a:pPr>
            <a:r>
              <a:t>[77]  I. Bloch, J. Dalibard, and S. Nascimbene, Quantum simulations with ultracold quantum gases,Nat. Phys.8, 267(2012).</a:t>
            </a:r>
          </a:p>
          <a:p>
            <a:pPr marL="0" indent="0" defTabSz="424052">
              <a:spcBef>
                <a:spcPts val="3000"/>
              </a:spcBef>
              <a:buSzTx/>
              <a:buNone/>
              <a:defRPr sz="2967"/>
            </a:pPr>
            <a:r>
              <a:t>[78]  R. Blatt and C. F. Roos, Quantum simulations with trappedions,Nat. Phys.8, 277 (2012).</a:t>
            </a:r>
          </a:p>
          <a:p>
            <a:pPr marL="0" indent="0" defTabSz="424052">
              <a:spcBef>
                <a:spcPts val="3000"/>
              </a:spcBef>
              <a:buSzTx/>
              <a:buNone/>
              <a:defRPr sz="2967"/>
            </a:pPr>
            <a:r>
              <a:t>[79]  T.  Schaetz,  C.  R.  Monroe,  and  T.  Esslinger,  Focus  on quantum simulation, New J. Phys. 15, 085009 (2013).</a:t>
            </a:r>
          </a:p>
          <a:p>
            <a:pPr marL="0" indent="0" defTabSz="424052">
              <a:spcBef>
                <a:spcPts val="3000"/>
              </a:spcBef>
              <a:buSzTx/>
              <a:buNone/>
              <a:defRPr sz="2967"/>
            </a:pPr>
            <a:r>
              <a:t>[80]  I. M. Georgescu, S. Ashhab, and F. Nori, Quantum simulation, Rev. Mod. Phys. 86, 153 (2014).</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81]  T.   H.   Johnson,   S.   R.   Clark,   and   D.   Jaksch,   What is   a   quantum   simulator? EPJ   Quantum   Technol. 1,10 (2014).…"/>
          <p:cNvSpPr txBox="1">
            <a:spLocks noGrp="1"/>
          </p:cNvSpPr>
          <p:nvPr>
            <p:ph type="body" idx="4294967295"/>
          </p:nvPr>
        </p:nvSpPr>
        <p:spPr>
          <a:xfrm>
            <a:off x="2032000" y="2423575"/>
            <a:ext cx="20320000" cy="9641425"/>
          </a:xfrm>
          <a:prstGeom prst="rect">
            <a:avLst/>
          </a:prstGeom>
        </p:spPr>
        <p:txBody>
          <a:bodyPr/>
          <a:lstStyle/>
          <a:p>
            <a:pPr marL="0" indent="0" defTabSz="400050">
              <a:spcBef>
                <a:spcPts val="2800"/>
              </a:spcBef>
              <a:buSzTx/>
              <a:buNone/>
              <a:defRPr sz="2800"/>
            </a:pPr>
            <a:r>
              <a:t>[81]  T.   H.   Johnson,   S.   R.   Clark,   and   D.   Jaksch,   What is   a   quantum   simulator? EPJ   Quantum   Technol. 1,10 (2014).</a:t>
            </a:r>
          </a:p>
          <a:p>
            <a:pPr marL="0" indent="0" defTabSz="400050">
              <a:spcBef>
                <a:spcPts val="2800"/>
              </a:spcBef>
              <a:buSzTx/>
              <a:buNone/>
              <a:defRPr sz="2800"/>
            </a:pPr>
            <a:r>
              <a:t>[82]  H.  Bernien,  S.  Schwartz,  A.  Keesling,  H.  Levine,  A.Omran, H. Pichler, S. Choi, A. S. Zibrov, M. Endres, M. Greiner, V. Vuletic, and M. D. Lukin, Probing many-body dynamics on a 51-atom quantum simulator, Nature 551,579 (2017).</a:t>
            </a:r>
          </a:p>
          <a:p>
            <a:pPr marL="0" indent="0" defTabSz="400050">
              <a:spcBef>
                <a:spcPts val="2800"/>
              </a:spcBef>
              <a:buSzTx/>
              <a:buNone/>
              <a:defRPr sz="2800"/>
            </a:pPr>
            <a:r>
              <a:t>[83]  C.  Monroe,  W.  C.  Campbell,  L.-M.  Duan,  Z.-X.  Gong, A.  V.  Gorshkov,  P.  Hess,  R.  Islam,  K.  Kim,  N.  Linke, G. Pagano, P. Richerme, C. Senko, and N. Y. Yao, Programmable  quantum  simulations  of  spin  systems  with trapped ions, arxiv:1912.07845 (2019).</a:t>
            </a:r>
          </a:p>
          <a:p>
            <a:pPr marL="0" indent="0" defTabSz="400050">
              <a:spcBef>
                <a:spcPts val="2800"/>
              </a:spcBef>
              <a:buSzTx/>
              <a:buNone/>
              <a:defRPr sz="2800"/>
            </a:pPr>
            <a:r>
              <a:t>[84]  J. R. McClean, J. Romero, R. Babbush, and A. Aspuru Guzik, The theory of variational hybrid quantum-classical algorithms, New J. Phys. 18, 023023 (2016).</a:t>
            </a:r>
          </a:p>
          <a:p>
            <a:pPr marL="0" indent="0" defTabSz="400050">
              <a:spcBef>
                <a:spcPts val="2800"/>
              </a:spcBef>
              <a:buSzTx/>
              <a:buNone/>
              <a:defRPr sz="2800"/>
            </a:pPr>
            <a:r>
              <a:t>[85]  T. Albash and D. A. Lidar, Adiabatic quantum computation, Rev. Mod. Phys. 90, 015002 (2018).</a:t>
            </a:r>
          </a:p>
          <a:p>
            <a:pPr marL="0" indent="0" defTabSz="400050">
              <a:spcBef>
                <a:spcPts val="2800"/>
              </a:spcBef>
              <a:buSzTx/>
              <a:buNone/>
              <a:defRPr sz="2800"/>
            </a:pPr>
            <a:r>
              <a:t>[86]  N.  Moll,  P.  Barkoutsos,  L.  S.  Bishop,  A.  Chow,  J.  M. Cross, D. J. Egger, S. Filipp, A. Fuhrer, J. M. Gambetta, M. Ganzhorn, A. Kandala, A. Mezzacapo, P. Müller, W. Riess, G. Salis, J. Smolin, I. Tavernelli, and K. Temme, Quantum  optimization  using  variational  algorithms  on near-term  quantum  devices, Quantum  Sci.  Technol. 3 ,030503 (2018).</a:t>
            </a:r>
          </a:p>
          <a:p>
            <a:pPr marL="0" indent="0" defTabSz="400050">
              <a:spcBef>
                <a:spcPts val="2800"/>
              </a:spcBef>
              <a:buSzTx/>
              <a:buNone/>
              <a:defRPr sz="2800"/>
            </a:pPr>
            <a:r>
              <a:t>[87]  F. G. S. L. Brandao and K. Svore, Quantum speed-ups for semidefinite programming, arXiv:1609.05537 (2016).</a:t>
            </a:r>
          </a:p>
          <a:p>
            <a:pPr marL="0" indent="0" defTabSz="400050">
              <a:spcBef>
                <a:spcPts val="2800"/>
              </a:spcBef>
              <a:buSzTx/>
              <a:buNone/>
              <a:defRPr sz="2800"/>
            </a:pPr>
            <a:r>
              <a:t>[88]  J.  Biamonte,  P.  Wittek,  N.  Pancotti,  P.  Rebentrost,  N. Wiebe, and S. Lloyd, Quantum machine learning, Nature 549, 195 (2017).</a:t>
            </a:r>
          </a:p>
          <a:p>
            <a:pPr marL="0" indent="0" defTabSz="400050">
              <a:spcBef>
                <a:spcPts val="2800"/>
              </a:spcBef>
              <a:buSzTx/>
              <a:buNone/>
              <a:defRPr sz="2800"/>
            </a:pPr>
            <a:r>
              <a:t>[89]  C.  E.  Shannon,  Mathematical  theory  of  the  differential analyzer, J.  Math.  Phys.  Mass.  Inst.  Technol. 20,  337(1941).</a:t>
            </a:r>
          </a:p>
          <a:p>
            <a:pPr marL="0" indent="0" defTabSz="400050">
              <a:spcBef>
                <a:spcPts val="2800"/>
              </a:spcBef>
              <a:buSzTx/>
              <a:buNone/>
              <a:defRPr sz="2800"/>
            </a:pPr>
            <a:r>
              <a:t>[90]  H.  Siegelmann  and  E.  Sontag,  Analog  computation  via neural networks, Theoret. Comput. Sci. 131, 331 (1994).</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91]  L.  Blum,  M.  Shub,  and  S.  Smale,  On  a  theory  of  computation  and  complexity  over  the  real  numbers:  NP-completeness, recursive functions and universal machines, Bull. Am. Math. Soc.21, 1 (1989).…"/>
          <p:cNvSpPr txBox="1">
            <a:spLocks noGrp="1"/>
          </p:cNvSpPr>
          <p:nvPr>
            <p:ph type="body" idx="4294967295"/>
          </p:nvPr>
        </p:nvSpPr>
        <p:spPr>
          <a:xfrm>
            <a:off x="2032000" y="2423575"/>
            <a:ext cx="20320000" cy="9641425"/>
          </a:xfrm>
          <a:prstGeom prst="rect">
            <a:avLst/>
          </a:prstGeom>
        </p:spPr>
        <p:txBody>
          <a:bodyPr/>
          <a:lstStyle/>
          <a:p>
            <a:pPr marL="0" indent="0" defTabSz="440055">
              <a:spcBef>
                <a:spcPts val="3100"/>
              </a:spcBef>
              <a:buSzTx/>
              <a:buNone/>
              <a:defRPr sz="3080"/>
            </a:pPr>
            <a:r>
              <a:t>[91]  L.  Blum,  M.  Shub,  and  S.  Smale,  On  a  theory  of  computation  and  complexity  over  the  real  numbers:  NP-completeness, recursive functions and universal machines, Bull. Am. Math. Soc.21, 1 (1989).</a:t>
            </a:r>
          </a:p>
          <a:p>
            <a:pPr marL="0" indent="0" defTabSz="440055">
              <a:spcBef>
                <a:spcPts val="3100"/>
              </a:spcBef>
              <a:buSzTx/>
              <a:buNone/>
              <a:defRPr sz="3080"/>
            </a:pPr>
            <a:r>
              <a:t>[92]  M. Zargham, Computer Architecture(Prentice-Hall, International, United Kingdom, 1996).</a:t>
            </a:r>
          </a:p>
          <a:p>
            <a:pPr marL="0" indent="0" defTabSz="440055">
              <a:spcBef>
                <a:spcPts val="3100"/>
              </a:spcBef>
              <a:buSzTx/>
              <a:buNone/>
              <a:defRPr sz="3080"/>
            </a:pPr>
            <a:r>
              <a:t>[93]  J.  Copeland,  Hypercomputation, Minds  Mach.12,  461(2002).</a:t>
            </a:r>
          </a:p>
          <a:p>
            <a:pPr marL="0" indent="0" defTabSz="440055">
              <a:spcBef>
                <a:spcPts val="3100"/>
              </a:spcBef>
              <a:buSzTx/>
              <a:buNone/>
              <a:defRPr sz="3080"/>
            </a:pPr>
            <a:r>
              <a:t>[94]  O.  Bournez,  How  much  can  analog  and  hybrid  systems be proved (super-)Turing, Appl. Math. Comput. 178,58(2006).</a:t>
            </a:r>
          </a:p>
          <a:p>
            <a:pPr marL="0" indent="0" defTabSz="440055">
              <a:spcBef>
                <a:spcPts val="3100"/>
              </a:spcBef>
              <a:buSzTx/>
              <a:buNone/>
              <a:defRPr sz="3080"/>
            </a:pPr>
            <a:r>
              <a:t>[95]  A.  Ben-Hur  and  H.  T.  Siegelmann,  A  theory  of  complexity for continuous time systems, J. Complex. 18,51(2002).</a:t>
            </a:r>
          </a:p>
          <a:p>
            <a:pPr marL="0" indent="0" defTabSz="440055">
              <a:spcBef>
                <a:spcPts val="3100"/>
              </a:spcBef>
              <a:buSzTx/>
              <a:buNone/>
              <a:defRPr sz="3080"/>
            </a:pPr>
            <a:r>
              <a:t>[96]  O.  Bournez,  D.  Graca,  and  A.  Pouly,  Computing  with polynomial  ordinary  differential  equations, J.  Complex.36, 106 (2016).</a:t>
            </a:r>
          </a:p>
          <a:p>
            <a:pPr marL="0" indent="0" defTabSz="440055">
              <a:spcBef>
                <a:spcPts val="3100"/>
              </a:spcBef>
              <a:buSzTx/>
              <a:buNone/>
              <a:defRPr sz="3080"/>
            </a:pPr>
            <a:r>
              <a:t>[97]  A. Vergis, K. Steiglitz, and B. Dickinson, The complexity of analog computation, Math. Comput. Simul. 28,91(1986).</a:t>
            </a:r>
          </a:p>
          <a:p>
            <a:pPr marL="0" indent="0" defTabSz="440055">
              <a:spcBef>
                <a:spcPts val="3100"/>
              </a:spcBef>
              <a:buSzTx/>
              <a:buNone/>
              <a:defRPr sz="3080"/>
            </a:pPr>
            <a:r>
              <a:t>[98]  M. R. Garey, R. L. Graham, and D. S. Johnson, in Proceedings of the 8th Annual Symposium on STOC (1976), p. 10.</a:t>
            </a:r>
          </a:p>
          <a:p>
            <a:pPr marL="0" indent="0" defTabSz="440055">
              <a:spcBef>
                <a:spcPts val="3100"/>
              </a:spcBef>
              <a:buSzTx/>
              <a:buNone/>
              <a:defRPr sz="3080"/>
            </a:pPr>
            <a:r>
              <a:t>[99]  S. Aaronson, NP-complete problems and physical reality, arXiv.org/abs/quant-ph/0502072 (2005).</a:t>
            </a:r>
          </a:p>
          <a:p>
            <a:pPr marL="0" indent="0" defTabSz="440055">
              <a:spcBef>
                <a:spcPts val="3100"/>
              </a:spcBef>
              <a:buSzTx/>
              <a:buNone/>
              <a:defRPr sz="3080"/>
            </a:pPr>
            <a:r>
              <a:t>[100]  J.  von  Neumann,  in Automata Studies ,editedbyC.E. Shannon  and  J.  McCarthy  (Princeton  University  Press, Princeton, 1956), Vol. 34, p. 43.</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101]  E. Farhi, J. Goldstone, S. Gutmann, and M. Sipser, Quantum computation by adiabatic evolution, arXiv.org/quantph/0001106 (2000).…"/>
          <p:cNvSpPr txBox="1">
            <a:spLocks noGrp="1"/>
          </p:cNvSpPr>
          <p:nvPr>
            <p:ph type="body" idx="4294967295"/>
          </p:nvPr>
        </p:nvSpPr>
        <p:spPr>
          <a:xfrm>
            <a:off x="2032000" y="2423575"/>
            <a:ext cx="20320000" cy="9641425"/>
          </a:xfrm>
          <a:prstGeom prst="rect">
            <a:avLst/>
          </a:prstGeom>
        </p:spPr>
        <p:txBody>
          <a:bodyPr/>
          <a:lstStyle/>
          <a:p>
            <a:pPr marL="0" indent="0" defTabSz="480060">
              <a:spcBef>
                <a:spcPts val="3400"/>
              </a:spcBef>
              <a:buSzTx/>
              <a:buNone/>
              <a:defRPr sz="3360"/>
            </a:pPr>
            <a:r>
              <a:t>[101]  E. Farhi, J. Goldstone, S. Gutmann, and M. Sipser, Quantum computation by adiabatic evolution, arXiv.org/quantph/0001106 (2000).</a:t>
            </a:r>
          </a:p>
          <a:p>
            <a:pPr marL="0" indent="0" defTabSz="480060">
              <a:spcBef>
                <a:spcPts val="3400"/>
              </a:spcBef>
              <a:buSzTx/>
              <a:buNone/>
              <a:defRPr sz="3360"/>
            </a:pPr>
            <a:r>
              <a:t>[102]  T. Kadowaki and H. Nishimori, Quantum annealing in thetransverse Ising model,Phys. Rev. E58, 5355 (1998).</a:t>
            </a:r>
          </a:p>
          <a:p>
            <a:pPr marL="0" indent="0" defTabSz="480060">
              <a:spcBef>
                <a:spcPts val="3400"/>
              </a:spcBef>
              <a:buSzTx/>
              <a:buNone/>
              <a:defRPr sz="3360"/>
            </a:pPr>
            <a:r>
              <a:t>[103]  A. M. Childs, Universal Computation by Quantum Walk,Phys.Rev.Lett.102, 180501 (2009).</a:t>
            </a:r>
          </a:p>
          <a:p>
            <a:pPr marL="0" indent="0" defTabSz="480060">
              <a:spcBef>
                <a:spcPts val="3400"/>
              </a:spcBef>
              <a:buSzTx/>
              <a:buNone/>
              <a:defRPr sz="3360"/>
            </a:pPr>
            <a:r>
              <a:t>[104]  C. Brif, R. Chakrabarti, and H. Rabitz, Control of quantum  phenomena:  Past,  present  and  future, New  J.  Phys. 12, 075008 (2010).</a:t>
            </a:r>
          </a:p>
          <a:p>
            <a:pPr marL="0" indent="0" defTabSz="480060">
              <a:spcBef>
                <a:spcPts val="3400"/>
              </a:spcBef>
              <a:buSzTx/>
              <a:buNone/>
              <a:defRPr sz="3360"/>
            </a:pPr>
            <a:r>
              <a:t>[105]  S. Deffner and S. Campbell, Quantum speed limits: From Heisenberg’s  uncertainty  principle  to  optimal  quantum control, J. Phys. A: Math. Theor. 50, 453001 (2017).</a:t>
            </a:r>
          </a:p>
          <a:p>
            <a:pPr marL="0" indent="0" defTabSz="480060">
              <a:spcBef>
                <a:spcPts val="3400"/>
              </a:spcBef>
              <a:buSzTx/>
              <a:buNone/>
              <a:defRPr sz="3360"/>
            </a:pPr>
            <a:r>
              <a:t>[106]  M.  A.  Nielsen,  M.  R.  Dowling,  M.  Gu,  and  A.  C. Doherty,  Optimal  control,  geometry,  and  quantum  computing, Phys.Rev.A 73, 062323 (2006).</a:t>
            </a:r>
          </a:p>
          <a:p>
            <a:pPr marL="0" indent="0" defTabSz="480060">
              <a:spcBef>
                <a:spcPts val="3400"/>
              </a:spcBef>
              <a:buSzTx/>
              <a:buNone/>
              <a:defRPr sz="3360"/>
            </a:pPr>
            <a:r>
              <a:t>[107]  N. K. Lysne, K. W. Kuper, P. M. Poggi, I. H. Deutsch, and P. S. Jessen, Small, Highly Accurate Quantum Processor for Intermediate-Depth Quantum Simulations, Phys. Rev.Lett. 124, 230501 (2020).</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101]  E. Farhi, J. Goldstone, S. Gutmann, and M. Sipser, Quantum computation by adiabatic evolution, arXiv.org/quantph/0001106 (2000).…"/>
          <p:cNvSpPr txBox="1">
            <a:spLocks noGrp="1"/>
          </p:cNvSpPr>
          <p:nvPr>
            <p:ph type="body" idx="4294967295"/>
          </p:nvPr>
        </p:nvSpPr>
        <p:spPr>
          <a:xfrm>
            <a:off x="495300" y="1951624"/>
            <a:ext cx="22859590" cy="9641425"/>
          </a:xfrm>
          <a:prstGeom prst="rect">
            <a:avLst/>
          </a:prstGeom>
        </p:spPr>
        <p:txBody>
          <a:bodyPr/>
          <a:lstStyle/>
          <a:p>
            <a:pPr marL="0" indent="0" defTabSz="480060">
              <a:spcBef>
                <a:spcPts val="3400"/>
              </a:spcBef>
              <a:buSzTx/>
              <a:buNone/>
              <a:defRPr sz="3360"/>
            </a:pPr>
            <a:r>
              <a:rPr lang="en-US" dirty="0"/>
              <a:t>[108] Van </a:t>
            </a:r>
            <a:r>
              <a:rPr lang="en-US" dirty="0" err="1"/>
              <a:t>Noorden</a:t>
            </a:r>
            <a:r>
              <a:rPr lang="en-US" dirty="0"/>
              <a:t> R, Maher B, Nuzzo R. The top 100 papers. Nat News. 2014;514(7524):550.</a:t>
            </a:r>
          </a:p>
          <a:p>
            <a:pPr marL="0" indent="0" defTabSz="480060">
              <a:spcBef>
                <a:spcPts val="3400"/>
              </a:spcBef>
              <a:buSzTx/>
              <a:buNone/>
              <a:defRPr sz="3360"/>
            </a:pPr>
            <a:r>
              <a:rPr lang="en-US" dirty="0"/>
              <a:t>[10</a:t>
            </a:r>
            <a:r>
              <a:rPr lang="ru-RU" dirty="0"/>
              <a:t>9</a:t>
            </a:r>
            <a:r>
              <a:rPr lang="en-US" dirty="0"/>
              <a:t>] Lee C, Yang W, Parr RG. Development of the Colle–</a:t>
            </a:r>
            <a:r>
              <a:rPr lang="en-US" dirty="0" err="1"/>
              <a:t>Salvetti</a:t>
            </a:r>
            <a:r>
              <a:rPr lang="en-US" dirty="0"/>
              <a:t> correlation-energy formula into a functional of the electron density. Phys Rev B. 1988;37(2):785.</a:t>
            </a:r>
          </a:p>
          <a:p>
            <a:pPr marL="0" indent="0" defTabSz="480060">
              <a:spcBef>
                <a:spcPts val="3400"/>
              </a:spcBef>
              <a:buSzTx/>
              <a:buNone/>
              <a:defRPr sz="3360"/>
            </a:pPr>
            <a:r>
              <a:rPr lang="en-US" dirty="0"/>
              <a:t>[1</a:t>
            </a:r>
            <a:r>
              <a:rPr lang="ru-RU" dirty="0"/>
              <a:t>1</a:t>
            </a:r>
            <a:r>
              <a:rPr lang="en-US" dirty="0"/>
              <a:t>0] </a:t>
            </a:r>
            <a:r>
              <a:rPr lang="en-US" dirty="0" err="1"/>
              <a:t>Becke</a:t>
            </a:r>
            <a:r>
              <a:rPr lang="en-US" dirty="0"/>
              <a:t> AD. Density-functional exchange-energy approximation with correct asymptotic behavior. Phys Rev A. 1988;38(6):3098.</a:t>
            </a:r>
          </a:p>
          <a:p>
            <a:pPr marL="0" indent="0" defTabSz="480060">
              <a:spcBef>
                <a:spcPts val="3400"/>
              </a:spcBef>
              <a:buSzTx/>
              <a:buNone/>
              <a:defRPr sz="3360"/>
            </a:pPr>
            <a:r>
              <a:rPr lang="en-US" dirty="0"/>
              <a:t>[1</a:t>
            </a:r>
            <a:r>
              <a:rPr lang="ru-RU" dirty="0"/>
              <a:t>11</a:t>
            </a:r>
            <a:r>
              <a:rPr lang="en-US" dirty="0"/>
              <a:t>] </a:t>
            </a:r>
            <a:r>
              <a:rPr lang="en-US" dirty="0" err="1"/>
              <a:t>Perdew</a:t>
            </a:r>
            <a:r>
              <a:rPr lang="en-US" dirty="0"/>
              <a:t> JP, Burke K, </a:t>
            </a:r>
            <a:r>
              <a:rPr lang="en-US" dirty="0" err="1"/>
              <a:t>Ernzerhof</a:t>
            </a:r>
            <a:r>
              <a:rPr lang="en-US" dirty="0"/>
              <a:t> M. Generalized gradient approximation made simple. Phys Rev Lett. 1996;77(18):3865.</a:t>
            </a:r>
          </a:p>
          <a:p>
            <a:pPr marL="0" indent="0" defTabSz="480060">
              <a:spcBef>
                <a:spcPts val="3400"/>
              </a:spcBef>
              <a:buSzTx/>
              <a:buNone/>
              <a:defRPr sz="3360"/>
            </a:pPr>
            <a:r>
              <a:rPr lang="en-US" dirty="0"/>
              <a:t>[1</a:t>
            </a:r>
            <a:r>
              <a:rPr lang="ru-RU" dirty="0"/>
              <a:t>12</a:t>
            </a:r>
            <a:r>
              <a:rPr lang="en-US" dirty="0"/>
              <a:t>] </a:t>
            </a:r>
            <a:r>
              <a:rPr lang="en-US" dirty="0" err="1"/>
              <a:t>Becke</a:t>
            </a:r>
            <a:r>
              <a:rPr lang="en-US" dirty="0"/>
              <a:t> AD. Density-functional thermochemistry. III. The role of exact exchange. J Chem Phys. 1993;98(7):5648–5652.</a:t>
            </a:r>
          </a:p>
          <a:p>
            <a:pPr marL="0" indent="0" defTabSz="480060">
              <a:spcBef>
                <a:spcPts val="3400"/>
              </a:spcBef>
              <a:buSzTx/>
              <a:buNone/>
              <a:defRPr sz="3360"/>
            </a:pPr>
            <a:r>
              <a:rPr lang="en-US" dirty="0"/>
              <a:t>[1</a:t>
            </a:r>
            <a:r>
              <a:rPr lang="ru-RU" dirty="0"/>
              <a:t>13</a:t>
            </a:r>
            <a:r>
              <a:rPr lang="en-US" dirty="0"/>
              <a:t>] Thompson JD, Higgins DG, Gibson TJ. CLUSTAL W: Improving the sensitivity of progressive multiple sequence alignment through sequence weighting, position-specific gap penalties and weight matrix choice. Nucleic Acids Res. 1994;22(22):4673–4680.</a:t>
            </a:r>
          </a:p>
          <a:p>
            <a:pPr marL="0" indent="0" defTabSz="480060">
              <a:spcBef>
                <a:spcPts val="3400"/>
              </a:spcBef>
              <a:buSzTx/>
              <a:buNone/>
              <a:defRPr sz="3360"/>
            </a:pPr>
            <a:r>
              <a:rPr lang="en-US" dirty="0"/>
              <a:t>[1</a:t>
            </a:r>
            <a:r>
              <a:rPr lang="ru-RU" dirty="0"/>
              <a:t>14</a:t>
            </a:r>
            <a:r>
              <a:rPr lang="en-US" dirty="0"/>
              <a:t>] </a:t>
            </a:r>
            <a:r>
              <a:rPr lang="en-US" dirty="0" err="1"/>
              <a:t>Altschul</a:t>
            </a:r>
            <a:r>
              <a:rPr lang="en-US" dirty="0"/>
              <a:t> SF, Gish W, Miller W, Myers EW, Lipman DJ. Basic local alignment search tool. J Mol Biol. 1990;215(3):403–410.</a:t>
            </a:r>
          </a:p>
          <a:p>
            <a:pPr marL="0" indent="0" defTabSz="480060">
              <a:spcBef>
                <a:spcPts val="3400"/>
              </a:spcBef>
              <a:buSzTx/>
              <a:buNone/>
              <a:defRPr sz="3360"/>
            </a:pPr>
            <a:r>
              <a:rPr lang="en-US" dirty="0"/>
              <a:t>[1</a:t>
            </a:r>
            <a:r>
              <a:rPr lang="ru-RU" dirty="0"/>
              <a:t>15</a:t>
            </a:r>
            <a:r>
              <a:rPr lang="en-US" dirty="0"/>
              <a:t>] </a:t>
            </a:r>
            <a:r>
              <a:rPr lang="en-US" dirty="0" err="1"/>
              <a:t>Altschul</a:t>
            </a:r>
            <a:r>
              <a:rPr lang="en-US" dirty="0"/>
              <a:t> SF, Madden TL, </a:t>
            </a:r>
            <a:r>
              <a:rPr lang="en-US" dirty="0" err="1"/>
              <a:t>Schäffer</a:t>
            </a:r>
            <a:r>
              <a:rPr lang="en-US" dirty="0"/>
              <a:t> AA, et al. Gapped BLAST and PSI-BLAST: A new generation of protein database search programs. Nucleic Acids Res. 1997;25(17):3389–3402.</a:t>
            </a:r>
          </a:p>
          <a:p>
            <a:pPr marL="0" indent="0" defTabSz="480060">
              <a:spcBef>
                <a:spcPts val="3400"/>
              </a:spcBef>
              <a:buSzTx/>
              <a:buNone/>
              <a:defRPr sz="3360"/>
            </a:pPr>
            <a:r>
              <a:rPr lang="en-US" dirty="0"/>
              <a:t>[1</a:t>
            </a:r>
            <a:r>
              <a:rPr lang="ru-RU" dirty="0"/>
              <a:t>16</a:t>
            </a:r>
            <a:r>
              <a:rPr lang="en-US" dirty="0"/>
              <a:t>] Saitou N, </a:t>
            </a:r>
            <a:r>
              <a:rPr lang="en-US" dirty="0" err="1"/>
              <a:t>Nei</a:t>
            </a:r>
            <a:r>
              <a:rPr lang="en-US" dirty="0"/>
              <a:t> M. The neighbor-joining method: A new method for reconstructing phylogenetic trees. Mol Biol </a:t>
            </a:r>
            <a:r>
              <a:rPr lang="en-US" dirty="0" err="1"/>
              <a:t>Evol</a:t>
            </a:r>
            <a:r>
              <a:rPr lang="en-US" dirty="0"/>
              <a:t>. 1987;4(4):406–425.</a:t>
            </a:r>
          </a:p>
          <a:p>
            <a:pPr marL="0" indent="0" defTabSz="480060">
              <a:spcBef>
                <a:spcPts val="3400"/>
              </a:spcBef>
              <a:buSzTx/>
              <a:buNone/>
              <a:defRPr sz="3360"/>
            </a:pPr>
            <a:r>
              <a:rPr lang="en-US" dirty="0"/>
              <a:t>[1</a:t>
            </a:r>
            <a:r>
              <a:rPr lang="ru-RU" dirty="0"/>
              <a:t>17</a:t>
            </a:r>
            <a:r>
              <a:rPr lang="en-US" dirty="0"/>
              <a:t>] </a:t>
            </a:r>
            <a:r>
              <a:rPr lang="en-US" dirty="0" err="1"/>
              <a:t>Sheldrick</a:t>
            </a:r>
            <a:r>
              <a:rPr lang="en-US" dirty="0"/>
              <a:t> GM. A short history of SHELX. Acta </a:t>
            </a:r>
            <a:r>
              <a:rPr lang="en-US" dirty="0" err="1"/>
              <a:t>Crystallogr</a:t>
            </a:r>
            <a:r>
              <a:rPr lang="en-US" dirty="0"/>
              <a:t> Sect A: Found </a:t>
            </a:r>
            <a:r>
              <a:rPr lang="en-US" dirty="0" err="1"/>
              <a:t>Crystallogr</a:t>
            </a:r>
            <a:r>
              <a:rPr lang="en-US" dirty="0"/>
              <a:t>. 2008;64(1):112–122.</a:t>
            </a:r>
          </a:p>
          <a:p>
            <a:pPr marL="0" indent="0" defTabSz="480060">
              <a:spcBef>
                <a:spcPts val="3400"/>
              </a:spcBef>
              <a:buSzTx/>
              <a:buNone/>
              <a:defRPr sz="3360"/>
            </a:pPr>
            <a:r>
              <a:rPr lang="en-US" dirty="0"/>
              <a:t>[1</a:t>
            </a:r>
            <a:r>
              <a:rPr lang="ru-RU" dirty="0"/>
              <a:t>1</a:t>
            </a:r>
            <a:r>
              <a:rPr lang="en-US" dirty="0"/>
              <a:t>8] </a:t>
            </a:r>
            <a:r>
              <a:rPr lang="en-US" dirty="0" err="1"/>
              <a:t>Otwinowski</a:t>
            </a:r>
            <a:r>
              <a:rPr lang="en-US" dirty="0"/>
              <a:t> Z, Minor W. [20] processing of X-ray diffraction data collected in oscillation mode. Methods in enzymology. Volume 276. Amsterdam: Elsevier, 1997; p. 307–326.</a:t>
            </a:r>
          </a:p>
        </p:txBody>
      </p:sp>
    </p:spTree>
    <p:extLst>
      <p:ext uri="{BB962C8B-B14F-4D97-AF65-F5344CB8AC3E}">
        <p14:creationId xmlns:p14="http://schemas.microsoft.com/office/powerpoint/2010/main" val="189514865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101]  E. Farhi, J. Goldstone, S. Gutmann, and M. Sipser, Quantum computation by adiabatic evolution, arXiv.org/quantph/0001106 (2000).…"/>
          <p:cNvSpPr txBox="1">
            <a:spLocks noGrp="1"/>
          </p:cNvSpPr>
          <p:nvPr>
            <p:ph type="body" idx="4294967295"/>
          </p:nvPr>
        </p:nvSpPr>
        <p:spPr>
          <a:xfrm>
            <a:off x="477715" y="3534240"/>
            <a:ext cx="22859590" cy="3668126"/>
          </a:xfrm>
          <a:prstGeom prst="rect">
            <a:avLst/>
          </a:prstGeom>
        </p:spPr>
        <p:txBody>
          <a:bodyPr/>
          <a:lstStyle/>
          <a:p>
            <a:pPr marL="0" indent="0" defTabSz="480060">
              <a:spcBef>
                <a:spcPts val="3400"/>
              </a:spcBef>
              <a:buSzTx/>
              <a:buNone/>
              <a:defRPr sz="3360"/>
            </a:pPr>
            <a:r>
              <a:rPr lang="en-US" dirty="0"/>
              <a:t>[1</a:t>
            </a:r>
            <a:r>
              <a:rPr lang="ru-RU" dirty="0"/>
              <a:t>19</a:t>
            </a:r>
            <a:r>
              <a:rPr lang="en-US" dirty="0"/>
              <a:t>] Feynman RP. Simulating physics with computers. Int J </a:t>
            </a:r>
            <a:r>
              <a:rPr lang="en-US" dirty="0" err="1"/>
              <a:t>Theor</a:t>
            </a:r>
            <a:r>
              <a:rPr lang="en-US" dirty="0"/>
              <a:t> Phys. 1982;21(6):467–488.</a:t>
            </a:r>
          </a:p>
          <a:p>
            <a:pPr marL="0" indent="0" defTabSz="480060">
              <a:spcBef>
                <a:spcPts val="3400"/>
              </a:spcBef>
              <a:buSzTx/>
              <a:buNone/>
              <a:defRPr sz="3360"/>
            </a:pPr>
            <a:r>
              <a:rPr lang="en-US" dirty="0"/>
              <a:t>[120] </a:t>
            </a:r>
            <a:r>
              <a:rPr lang="en-US" dirty="0" err="1"/>
              <a:t>Manin</a:t>
            </a:r>
            <a:r>
              <a:rPr lang="en-US" dirty="0"/>
              <a:t> Y. </a:t>
            </a:r>
            <a:r>
              <a:rPr lang="ru-RU" dirty="0"/>
              <a:t>Вычислимое и невычислимое (</a:t>
            </a:r>
            <a:r>
              <a:rPr lang="en-US" dirty="0"/>
              <a:t>Computable and </a:t>
            </a:r>
            <a:r>
              <a:rPr lang="en-US" dirty="0" err="1"/>
              <a:t>uncomputable</a:t>
            </a:r>
            <a:r>
              <a:rPr lang="en-US" dirty="0"/>
              <a:t>). Vol 128. Moscow: </a:t>
            </a:r>
            <a:r>
              <a:rPr lang="en-US" dirty="0" err="1"/>
              <a:t>Sovetskoye</a:t>
            </a:r>
            <a:r>
              <a:rPr lang="en-US" dirty="0"/>
              <a:t> Radio, 1980.</a:t>
            </a:r>
          </a:p>
          <a:p>
            <a:pPr marL="0" indent="0" defTabSz="480060">
              <a:spcBef>
                <a:spcPts val="3400"/>
              </a:spcBef>
              <a:buSzTx/>
              <a:buNone/>
              <a:defRPr sz="3360"/>
            </a:pPr>
            <a:r>
              <a:rPr lang="en-US" dirty="0"/>
              <a:t>[121] Szabo A, </a:t>
            </a:r>
            <a:r>
              <a:rPr lang="en-US" dirty="0" err="1"/>
              <a:t>Ostlund</a:t>
            </a:r>
            <a:r>
              <a:rPr lang="en-US" dirty="0"/>
              <a:t> NS. Modern quantum chemistry: Introduction to advanced electronic structure theory. Mineola, NY: Dover, 2012.</a:t>
            </a:r>
            <a:endParaRPr lang="ru-RU" dirty="0"/>
          </a:p>
          <a:p>
            <a:pPr marL="0" indent="0" defTabSz="480060">
              <a:spcBef>
                <a:spcPts val="3400"/>
              </a:spcBef>
              <a:buSzTx/>
              <a:buNone/>
              <a:defRPr sz="3360"/>
            </a:pPr>
            <a:r>
              <a:rPr lang="en-US" dirty="0"/>
              <a:t>122 </a:t>
            </a:r>
            <a:r>
              <a:rPr lang="en-US" dirty="0" err="1"/>
              <a:t>Kitaev</a:t>
            </a:r>
            <a:r>
              <a:rPr lang="en-US" dirty="0"/>
              <a:t> AY. Quantum measurements and the abelian stabilizer problem. </a:t>
            </a:r>
            <a:r>
              <a:rPr lang="en-US" dirty="0" err="1"/>
              <a:t>arXiv</a:t>
            </a:r>
            <a:r>
              <a:rPr lang="en-US" dirty="0"/>
              <a:t> preprint quant-</a:t>
            </a:r>
            <a:r>
              <a:rPr lang="en-US" dirty="0" err="1"/>
              <a:t>ph</a:t>
            </a:r>
            <a:r>
              <a:rPr lang="en-US" dirty="0"/>
              <a:t>/9511026; 1995.</a:t>
            </a:r>
          </a:p>
          <a:p>
            <a:pPr marL="0" indent="0" defTabSz="480060">
              <a:spcBef>
                <a:spcPts val="3400"/>
              </a:spcBef>
              <a:buSzTx/>
              <a:buNone/>
              <a:defRPr sz="3360"/>
            </a:pPr>
            <a:r>
              <a:rPr lang="en-US" dirty="0"/>
              <a:t>123 Harrow AW, Hassidim A, Lloyd S. Quantum algorithm for linear systems of equations. Phys Rev Lett. 2009;103(15):150502.</a:t>
            </a:r>
          </a:p>
          <a:p>
            <a:pPr marL="0" indent="0" defTabSz="480060">
              <a:spcBef>
                <a:spcPts val="3400"/>
              </a:spcBef>
              <a:buSzTx/>
              <a:buNone/>
              <a:defRPr sz="3360"/>
            </a:pPr>
            <a:r>
              <a:rPr lang="en-US" dirty="0"/>
              <a:t>124 </a:t>
            </a:r>
            <a:r>
              <a:rPr lang="en-US" dirty="0" err="1"/>
              <a:t>Albash</a:t>
            </a:r>
            <a:r>
              <a:rPr lang="en-US" dirty="0"/>
              <a:t> T, Lidar DA. Adiabatic quantum computation. Rev Mod Phys. 2018;90(1):015002.</a:t>
            </a:r>
          </a:p>
          <a:p>
            <a:pPr marL="0" indent="0" defTabSz="480060">
              <a:spcBef>
                <a:spcPts val="3400"/>
              </a:spcBef>
              <a:buSzTx/>
              <a:buNone/>
              <a:defRPr sz="3360"/>
            </a:pPr>
            <a:r>
              <a:rPr lang="en-US" dirty="0"/>
              <a:t>125 Cao Y, Romero J, </a:t>
            </a:r>
            <a:r>
              <a:rPr lang="en-US" dirty="0" err="1"/>
              <a:t>Aspuru-Guzik</a:t>
            </a:r>
            <a:r>
              <a:rPr lang="en-US" dirty="0"/>
              <a:t> A. Potential of quantum computing for drug discovery. IBM J Res Dev. 2018;62(6):6–1.</a:t>
            </a:r>
          </a:p>
          <a:p>
            <a:pPr marL="0" indent="0" defTabSz="480060">
              <a:spcBef>
                <a:spcPts val="3400"/>
              </a:spcBef>
              <a:buSzTx/>
              <a:buNone/>
              <a:defRPr sz="3360"/>
            </a:pPr>
            <a:r>
              <a:rPr lang="en-US" dirty="0"/>
              <a:t>126 Bi-</a:t>
            </a:r>
            <a:r>
              <a:rPr lang="en-US" dirty="0" err="1"/>
              <a:t>Xue</a:t>
            </a:r>
            <a:r>
              <a:rPr lang="en-US" dirty="0"/>
              <a:t> W, Ming-</a:t>
            </a:r>
            <a:r>
              <a:rPr lang="en-US" dirty="0" err="1"/>
              <a:t>Jie</a:t>
            </a:r>
            <a:r>
              <a:rPr lang="en-US" dirty="0"/>
              <a:t> T, Ai Q, et al. Efficient quantum simulation of photosynthetic light harvesting. NPJ Quant Inform. 2018;4:1–6.</a:t>
            </a:r>
          </a:p>
          <a:p>
            <a:pPr marL="0" indent="0" defTabSz="480060">
              <a:spcBef>
                <a:spcPts val="3400"/>
              </a:spcBef>
              <a:buSzTx/>
              <a:buNone/>
              <a:defRPr sz="3360"/>
            </a:pPr>
            <a:endParaRPr lang="en-US" dirty="0"/>
          </a:p>
        </p:txBody>
      </p:sp>
    </p:spTree>
    <p:extLst>
      <p:ext uri="{BB962C8B-B14F-4D97-AF65-F5344CB8AC3E}">
        <p14:creationId xmlns:p14="http://schemas.microsoft.com/office/powerpoint/2010/main" val="406362438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101]  E. Farhi, J. Goldstone, S. Gutmann, and M. Sipser, Quantum computation by adiabatic evolution, arXiv.org/quantph/0001106 (2000).…"/>
          <p:cNvSpPr txBox="1">
            <a:spLocks noGrp="1"/>
          </p:cNvSpPr>
          <p:nvPr>
            <p:ph type="body" idx="4294967295"/>
          </p:nvPr>
        </p:nvSpPr>
        <p:spPr>
          <a:xfrm>
            <a:off x="1057173" y="5717111"/>
            <a:ext cx="22859590" cy="3668126"/>
          </a:xfrm>
          <a:prstGeom prst="rect">
            <a:avLst/>
          </a:prstGeom>
        </p:spPr>
        <p:txBody>
          <a:bodyPr/>
          <a:lstStyle/>
          <a:p>
            <a:pPr marL="0" indent="0" defTabSz="480060">
              <a:spcBef>
                <a:spcPts val="3400"/>
              </a:spcBef>
              <a:buSzTx/>
              <a:buNone/>
              <a:defRPr sz="3360"/>
            </a:pPr>
            <a:r>
              <a:rPr lang="en-US" dirty="0"/>
              <a:t>127</a:t>
            </a:r>
            <a:r>
              <a:rPr lang="ru-RU" dirty="0"/>
              <a:t> </a:t>
            </a:r>
            <a:r>
              <a:rPr lang="en-US" dirty="0" err="1"/>
              <a:t>Arute</a:t>
            </a:r>
            <a:r>
              <a:rPr lang="en-US" dirty="0"/>
              <a:t> F, Arya K, </a:t>
            </a:r>
            <a:r>
              <a:rPr lang="en-US" dirty="0" err="1"/>
              <a:t>Babbush</a:t>
            </a:r>
            <a:r>
              <a:rPr lang="en-US" dirty="0"/>
              <a:t> R, et al. Quantum supremacy using a programmable superconducting processor. Nature. 2019;574(7779):505–510.</a:t>
            </a:r>
          </a:p>
          <a:p>
            <a:pPr marL="0" indent="0" defTabSz="480060">
              <a:spcBef>
                <a:spcPts val="3400"/>
              </a:spcBef>
              <a:buSzTx/>
              <a:buNone/>
              <a:defRPr sz="3360"/>
            </a:pPr>
            <a:r>
              <a:rPr lang="en-US" dirty="0"/>
              <a:t>128 </a:t>
            </a:r>
            <a:r>
              <a:rPr lang="en-US" dirty="0" err="1"/>
              <a:t>Pednault</a:t>
            </a:r>
            <a:r>
              <a:rPr lang="en-US" dirty="0"/>
              <a:t> E, Gunnels JA, </a:t>
            </a:r>
            <a:r>
              <a:rPr lang="en-US" dirty="0" err="1"/>
              <a:t>Nannicini</a:t>
            </a:r>
            <a:r>
              <a:rPr lang="en-US" dirty="0"/>
              <a:t> G, </a:t>
            </a:r>
            <a:r>
              <a:rPr lang="en-US" dirty="0" err="1"/>
              <a:t>Horesh</a:t>
            </a:r>
            <a:r>
              <a:rPr lang="en-US" dirty="0"/>
              <a:t> L, </a:t>
            </a:r>
            <a:r>
              <a:rPr lang="en-US" dirty="0" err="1"/>
              <a:t>Wisnieff</a:t>
            </a:r>
            <a:r>
              <a:rPr lang="en-US" dirty="0"/>
              <a:t> R. Leveraging secondary storage to simulate deep 54-qubit Sycamore circuits. </a:t>
            </a:r>
            <a:r>
              <a:rPr lang="en-US" dirty="0" err="1"/>
              <a:t>arXiv</a:t>
            </a:r>
            <a:r>
              <a:rPr lang="en-US" dirty="0"/>
              <a:t> preprint arXiv:1910.09534; 2019.</a:t>
            </a:r>
          </a:p>
          <a:p>
            <a:pPr marL="0" indent="0" defTabSz="480060">
              <a:spcBef>
                <a:spcPts val="3400"/>
              </a:spcBef>
              <a:buSzTx/>
              <a:buNone/>
              <a:defRPr sz="3360"/>
            </a:pPr>
            <a:r>
              <a:rPr lang="en-US" dirty="0"/>
              <a:t>129 </a:t>
            </a:r>
            <a:r>
              <a:rPr lang="en-US" dirty="0" err="1"/>
              <a:t>Preskill</a:t>
            </a:r>
            <a:r>
              <a:rPr lang="en-US" dirty="0"/>
              <a:t> J. Quantum computing in the NISQ era and beyond. Quantum. 2018;2:79.</a:t>
            </a:r>
          </a:p>
          <a:p>
            <a:pPr marL="0" indent="0" defTabSz="480060">
              <a:spcBef>
                <a:spcPts val="3400"/>
              </a:spcBef>
              <a:buSzTx/>
              <a:buNone/>
              <a:defRPr sz="3360"/>
            </a:pPr>
            <a:r>
              <a:rPr lang="en-US" dirty="0"/>
              <a:t>130 </a:t>
            </a:r>
            <a:r>
              <a:rPr lang="en-US" dirty="0" err="1"/>
              <a:t>Biamonte</a:t>
            </a:r>
            <a:r>
              <a:rPr lang="en-US" dirty="0"/>
              <a:t> J, </a:t>
            </a:r>
            <a:r>
              <a:rPr lang="en-US" dirty="0" err="1"/>
              <a:t>Wittek</a:t>
            </a:r>
            <a:r>
              <a:rPr lang="en-US" dirty="0"/>
              <a:t> P, </a:t>
            </a:r>
            <a:r>
              <a:rPr lang="en-US" dirty="0" err="1"/>
              <a:t>Pancotti</a:t>
            </a:r>
            <a:r>
              <a:rPr lang="en-US" dirty="0"/>
              <a:t> N, </a:t>
            </a:r>
            <a:r>
              <a:rPr lang="en-US" dirty="0" err="1"/>
              <a:t>Rebentrost</a:t>
            </a:r>
            <a:r>
              <a:rPr lang="en-US" dirty="0"/>
              <a:t> P, Wiebe N, Lloyd S. Quantum machine learning. Nature. 2017;549(7671):195–202.</a:t>
            </a:r>
          </a:p>
          <a:p>
            <a:pPr marL="0" indent="0" defTabSz="480060">
              <a:spcBef>
                <a:spcPts val="3400"/>
              </a:spcBef>
              <a:buSzTx/>
              <a:buNone/>
              <a:defRPr sz="3360"/>
            </a:pPr>
            <a:r>
              <a:rPr lang="en-US" dirty="0"/>
              <a:t>131 </a:t>
            </a:r>
            <a:r>
              <a:rPr lang="en-US" dirty="0" err="1"/>
              <a:t>Ciliberto</a:t>
            </a:r>
            <a:r>
              <a:rPr lang="en-US" dirty="0"/>
              <a:t> C, </a:t>
            </a:r>
            <a:r>
              <a:rPr lang="en-US" dirty="0" err="1"/>
              <a:t>Herbster</a:t>
            </a:r>
            <a:r>
              <a:rPr lang="en-US" dirty="0"/>
              <a:t> M, </a:t>
            </a:r>
            <a:r>
              <a:rPr lang="en-US" dirty="0" err="1"/>
              <a:t>Ialongo</a:t>
            </a:r>
            <a:r>
              <a:rPr lang="en-US" dirty="0"/>
              <a:t> AD, et al. Quantum machine learning: A classical perspective. Proc R Soc A: Math Phys </a:t>
            </a:r>
            <a:r>
              <a:rPr lang="en-US" dirty="0" err="1"/>
              <a:t>Eng</a:t>
            </a:r>
            <a:r>
              <a:rPr lang="en-US" dirty="0"/>
              <a:t> Sci. 2018;474(2209):20170551.</a:t>
            </a:r>
          </a:p>
          <a:p>
            <a:pPr marL="0" indent="0" defTabSz="480060">
              <a:spcBef>
                <a:spcPts val="3400"/>
              </a:spcBef>
              <a:buSzTx/>
              <a:buNone/>
              <a:defRPr sz="3360"/>
            </a:pPr>
            <a:r>
              <a:rPr lang="en-US" dirty="0"/>
              <a:t>132 </a:t>
            </a:r>
            <a:r>
              <a:rPr lang="en-US" dirty="0" err="1"/>
              <a:t>Dunjko</a:t>
            </a:r>
            <a:r>
              <a:rPr lang="en-US" dirty="0"/>
              <a:t> V, </a:t>
            </a:r>
            <a:r>
              <a:rPr lang="en-US" dirty="0" err="1"/>
              <a:t>Briegel</a:t>
            </a:r>
            <a:r>
              <a:rPr lang="en-US" dirty="0"/>
              <a:t> HJ. Machine learning &amp; artificial intelligence in the quantum domain: A review of recent progress. Rep Prog Phys. 2018;81(7):074001.</a:t>
            </a:r>
          </a:p>
          <a:p>
            <a:pPr marL="0" indent="0" defTabSz="480060">
              <a:spcBef>
                <a:spcPts val="3400"/>
              </a:spcBef>
              <a:buSzTx/>
              <a:buNone/>
              <a:defRPr sz="3360"/>
            </a:pPr>
            <a:r>
              <a:rPr lang="en-US" dirty="0"/>
              <a:t>133 Cao Y, Romero J, Olson JP, et al. Quantum chemistry in the age of quantum computing. Chem Rev. 2019;119(19):10856–10915.</a:t>
            </a:r>
          </a:p>
          <a:p>
            <a:pPr marL="0" indent="0" defTabSz="480060">
              <a:spcBef>
                <a:spcPts val="3400"/>
              </a:spcBef>
              <a:buSzTx/>
              <a:buNone/>
              <a:defRPr sz="3360"/>
            </a:pPr>
            <a:r>
              <a:rPr lang="en-US" dirty="0"/>
              <a:t>134 McArdle S, Endo S, </a:t>
            </a:r>
            <a:r>
              <a:rPr lang="en-US" dirty="0" err="1"/>
              <a:t>Aspuru-Guzik</a:t>
            </a:r>
            <a:r>
              <a:rPr lang="en-US" dirty="0"/>
              <a:t> A, Benjamin S, Yuan X. Quantum computational chemistry. Rev Mod Phys. 2020;92(1):015003.</a:t>
            </a:r>
          </a:p>
          <a:p>
            <a:pPr marL="0" indent="0" defTabSz="480060">
              <a:spcBef>
                <a:spcPts val="3400"/>
              </a:spcBef>
              <a:buSzTx/>
              <a:buNone/>
              <a:defRPr sz="3360"/>
            </a:pPr>
            <a:r>
              <a:rPr lang="en-US" dirty="0"/>
              <a:t>135 Bauer B, </a:t>
            </a:r>
            <a:r>
              <a:rPr lang="en-US" dirty="0" err="1"/>
              <a:t>Bravyi</a:t>
            </a:r>
            <a:r>
              <a:rPr lang="en-US" dirty="0"/>
              <a:t> S, Motta M, Chan GK. Quantum algorithms for quantum chemistry and quantum materials science, </a:t>
            </a:r>
            <a:r>
              <a:rPr lang="en-US" dirty="0" err="1"/>
              <a:t>arXiv</a:t>
            </a:r>
            <a:r>
              <a:rPr lang="en-US" dirty="0"/>
              <a:t> preprint arXiv:2001.03685, 2020.</a:t>
            </a:r>
          </a:p>
          <a:p>
            <a:pPr marL="0" indent="0" defTabSz="480060">
              <a:spcBef>
                <a:spcPts val="3400"/>
              </a:spcBef>
              <a:buSzTx/>
              <a:buNone/>
              <a:defRPr sz="3360"/>
            </a:pPr>
            <a:endParaRPr lang="en-US" dirty="0"/>
          </a:p>
        </p:txBody>
      </p:sp>
    </p:spTree>
    <p:extLst>
      <p:ext uri="{BB962C8B-B14F-4D97-AF65-F5344CB8AC3E}">
        <p14:creationId xmlns:p14="http://schemas.microsoft.com/office/powerpoint/2010/main" val="258679687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101]  E. Farhi, J. Goldstone, S. Gutmann, and M. Sipser, Quantum computation by adiabatic evolution, arXiv.org/quantph/0001106 (2000).…"/>
          <p:cNvSpPr txBox="1">
            <a:spLocks noGrp="1"/>
          </p:cNvSpPr>
          <p:nvPr>
            <p:ph type="body" idx="4294967295"/>
          </p:nvPr>
        </p:nvSpPr>
        <p:spPr>
          <a:xfrm>
            <a:off x="762205" y="6041466"/>
            <a:ext cx="22859590" cy="3668126"/>
          </a:xfrm>
          <a:prstGeom prst="rect">
            <a:avLst/>
          </a:prstGeom>
        </p:spPr>
        <p:txBody>
          <a:bodyPr/>
          <a:lstStyle/>
          <a:p>
            <a:pPr marL="0" indent="0" defTabSz="480060">
              <a:spcBef>
                <a:spcPts val="3400"/>
              </a:spcBef>
              <a:buSzTx/>
              <a:buNone/>
              <a:defRPr sz="3360"/>
            </a:pPr>
            <a:r>
              <a:rPr lang="en-US" dirty="0"/>
              <a:t>136 Emani PS, </a:t>
            </a:r>
            <a:r>
              <a:rPr lang="en-US" dirty="0" err="1"/>
              <a:t>Warrell</a:t>
            </a:r>
            <a:r>
              <a:rPr lang="en-US" dirty="0"/>
              <a:t> J, </a:t>
            </a:r>
            <a:r>
              <a:rPr lang="en-US" dirty="0" err="1"/>
              <a:t>Anticevic</a:t>
            </a:r>
            <a:r>
              <a:rPr lang="en-US" dirty="0"/>
              <a:t> A, et al. Quantum computing at the frontiers of biological sciences. </a:t>
            </a:r>
            <a:r>
              <a:rPr lang="en-US" dirty="0" err="1"/>
              <a:t>arXiv</a:t>
            </a:r>
            <a:r>
              <a:rPr lang="en-US" dirty="0"/>
              <a:t> preprint arXiv:1911.07127; 2019.</a:t>
            </a:r>
          </a:p>
          <a:p>
            <a:pPr marL="0" indent="0" defTabSz="480060">
              <a:spcBef>
                <a:spcPts val="3400"/>
              </a:spcBef>
              <a:buSzTx/>
              <a:buNone/>
              <a:defRPr sz="3360"/>
            </a:pPr>
            <a:r>
              <a:rPr lang="en-US" dirty="0"/>
              <a:t>137 </a:t>
            </a:r>
            <a:r>
              <a:rPr lang="en-US" dirty="0" err="1"/>
              <a:t>Montanaro</a:t>
            </a:r>
            <a:r>
              <a:rPr lang="en-US" dirty="0"/>
              <a:t> A. Quantum pattern matching fast on average. </a:t>
            </a:r>
            <a:r>
              <a:rPr lang="en-US" dirty="0" err="1"/>
              <a:t>Algorithmica</a:t>
            </a:r>
            <a:r>
              <a:rPr lang="en-US" dirty="0"/>
              <a:t>. 2017;77(1):16–39.</a:t>
            </a:r>
          </a:p>
          <a:p>
            <a:pPr marL="0" indent="0" defTabSz="480060">
              <a:spcBef>
                <a:spcPts val="3400"/>
              </a:spcBef>
              <a:buSzTx/>
              <a:buNone/>
              <a:defRPr sz="3360"/>
            </a:pPr>
            <a:r>
              <a:rPr lang="en-US" dirty="0"/>
              <a:t>138 </a:t>
            </a:r>
            <a:r>
              <a:rPr lang="en-US" dirty="0" err="1"/>
              <a:t>Kiani</a:t>
            </a:r>
            <a:r>
              <a:rPr lang="en-US" dirty="0"/>
              <a:t> BT, </a:t>
            </a:r>
            <a:r>
              <a:rPr lang="en-US" dirty="0" err="1"/>
              <a:t>Villanyi</a:t>
            </a:r>
            <a:r>
              <a:rPr lang="en-US" dirty="0"/>
              <a:t> A, Lloyd S. Quantum medical imaging algorithms. </a:t>
            </a:r>
            <a:r>
              <a:rPr lang="en-US" dirty="0" err="1"/>
              <a:t>arXiv</a:t>
            </a:r>
            <a:r>
              <a:rPr lang="en-US" dirty="0"/>
              <a:t> preprint arXiv:2004.02036; 2020</a:t>
            </a:r>
          </a:p>
          <a:p>
            <a:pPr marL="0" indent="0" defTabSz="480060">
              <a:spcBef>
                <a:spcPts val="3400"/>
              </a:spcBef>
              <a:buSzTx/>
              <a:buNone/>
              <a:defRPr sz="3360"/>
            </a:pPr>
            <a:r>
              <a:rPr lang="en-US" dirty="0"/>
              <a:t>139 Childs AM, Liu JP. Quantum spectral methods for differential equations. </a:t>
            </a:r>
            <a:r>
              <a:rPr lang="en-US" dirty="0" err="1"/>
              <a:t>Commun</a:t>
            </a:r>
            <a:r>
              <a:rPr lang="en-US" dirty="0"/>
              <a:t> Math Phys. 2020;375:1–31.</a:t>
            </a:r>
          </a:p>
          <a:p>
            <a:pPr marL="0" indent="0" defTabSz="480060">
              <a:spcBef>
                <a:spcPts val="3400"/>
              </a:spcBef>
              <a:buSzTx/>
              <a:buNone/>
              <a:defRPr sz="3360"/>
            </a:pPr>
            <a:r>
              <a:rPr lang="en-US" dirty="0"/>
              <a:t>140 Childs AM, Liu JP, Ostrander A. High-precision quantum algorithms for partial differential equations. </a:t>
            </a:r>
            <a:r>
              <a:rPr lang="en-US" dirty="0" err="1"/>
              <a:t>arXiv</a:t>
            </a:r>
            <a:r>
              <a:rPr lang="en-US" dirty="0"/>
              <a:t> preprint arXiv:2002.07868; 2020.</a:t>
            </a:r>
          </a:p>
          <a:p>
            <a:pPr marL="0" indent="0" defTabSz="480060">
              <a:spcBef>
                <a:spcPts val="3400"/>
              </a:spcBef>
              <a:buSzTx/>
              <a:buNone/>
              <a:defRPr sz="3360"/>
            </a:pPr>
            <a:r>
              <a:rPr lang="en-US" dirty="0"/>
              <a:t>141 </a:t>
            </a:r>
            <a:r>
              <a:rPr lang="en-US" dirty="0" err="1"/>
              <a:t>Alexandru</a:t>
            </a:r>
            <a:r>
              <a:rPr lang="en-US" dirty="0"/>
              <a:t> CM, Bridgett-Tomkinson E, Linden N, MacManus J, </a:t>
            </a:r>
            <a:r>
              <a:rPr lang="en-US" dirty="0" err="1"/>
              <a:t>Montanaro</a:t>
            </a:r>
            <a:r>
              <a:rPr lang="en-US" dirty="0"/>
              <a:t> A, Morris H. Quantum speedups of some general-purpose numerical </a:t>
            </a:r>
            <a:r>
              <a:rPr lang="en-US" dirty="0" err="1"/>
              <a:t>optimisation</a:t>
            </a:r>
            <a:r>
              <a:rPr lang="en-US" dirty="0"/>
              <a:t> algorithms. </a:t>
            </a:r>
            <a:r>
              <a:rPr lang="en-US" dirty="0" err="1"/>
              <a:t>arXiv</a:t>
            </a:r>
            <a:r>
              <a:rPr lang="en-US" dirty="0"/>
              <a:t> preprint arXiv:2004.06521, 2020.</a:t>
            </a:r>
          </a:p>
          <a:p>
            <a:pPr marL="0" indent="0" defTabSz="480060">
              <a:spcBef>
                <a:spcPts val="3400"/>
              </a:spcBef>
              <a:buSzTx/>
              <a:buNone/>
              <a:defRPr sz="3360"/>
            </a:pPr>
            <a:r>
              <a:rPr lang="en-US" dirty="0"/>
              <a:t>142 Ushijima-</a:t>
            </a:r>
            <a:r>
              <a:rPr lang="en-US" dirty="0" err="1"/>
              <a:t>Mwesigwa</a:t>
            </a:r>
            <a:r>
              <a:rPr lang="en-US" dirty="0"/>
              <a:t> H, </a:t>
            </a:r>
            <a:r>
              <a:rPr lang="en-US" dirty="0" err="1"/>
              <a:t>Negre</a:t>
            </a:r>
            <a:r>
              <a:rPr lang="en-US" dirty="0"/>
              <a:t> CF, </a:t>
            </a:r>
            <a:r>
              <a:rPr lang="en-US" dirty="0" err="1"/>
              <a:t>Mniszewski</a:t>
            </a:r>
            <a:r>
              <a:rPr lang="en-US" dirty="0"/>
              <a:t> SM. Graph partitioning using quantum annealing on the D-Wave system. Proceedings of the Second International Workshop on Post </a:t>
            </a:r>
            <a:r>
              <a:rPr lang="en-US" dirty="0" err="1"/>
              <a:t>Moores</a:t>
            </a:r>
            <a:r>
              <a:rPr lang="en-US" dirty="0"/>
              <a:t> Era Supercomputing. New York: ACM, 2017; p. 22–29.</a:t>
            </a:r>
          </a:p>
          <a:p>
            <a:pPr marL="0" indent="0" defTabSz="480060">
              <a:spcBef>
                <a:spcPts val="3400"/>
              </a:spcBef>
              <a:buSzTx/>
              <a:buNone/>
              <a:defRPr sz="3360"/>
            </a:pPr>
            <a:r>
              <a:rPr lang="en-US" dirty="0"/>
              <a:t>143 </a:t>
            </a:r>
            <a:r>
              <a:rPr lang="en-US" dirty="0" err="1"/>
              <a:t>Negre</a:t>
            </a:r>
            <a:r>
              <a:rPr lang="en-US" dirty="0"/>
              <a:t> CF, Ushijima-</a:t>
            </a:r>
            <a:r>
              <a:rPr lang="en-US" dirty="0" err="1"/>
              <a:t>Mwesigwa</a:t>
            </a:r>
            <a:r>
              <a:rPr lang="en-US" dirty="0"/>
              <a:t> H, </a:t>
            </a:r>
            <a:r>
              <a:rPr lang="en-US" dirty="0" err="1"/>
              <a:t>Mniszewski</a:t>
            </a:r>
            <a:r>
              <a:rPr lang="en-US" dirty="0"/>
              <a:t> SM. Detecting multiple communities using quantum annealing on the D-Wave system. </a:t>
            </a:r>
            <a:r>
              <a:rPr lang="en-US" dirty="0" err="1"/>
              <a:t>arXiv</a:t>
            </a:r>
            <a:r>
              <a:rPr lang="en-US" dirty="0"/>
              <a:t> preprint arXiv:1901.09756; 2019.</a:t>
            </a:r>
          </a:p>
          <a:p>
            <a:pPr marL="0" indent="0" defTabSz="480060">
              <a:spcBef>
                <a:spcPts val="3400"/>
              </a:spcBef>
              <a:buSzTx/>
              <a:buNone/>
              <a:defRPr sz="3360"/>
            </a:pPr>
            <a:r>
              <a:rPr lang="en-US" dirty="0"/>
              <a:t>144 </a:t>
            </a:r>
            <a:r>
              <a:rPr lang="en-US" dirty="0" err="1"/>
              <a:t>Paparo</a:t>
            </a:r>
            <a:r>
              <a:rPr lang="en-US" dirty="0"/>
              <a:t> GD, Martin-Delgado M. Google in a quantum network. Sci Rep. 2012;2:444.</a:t>
            </a:r>
          </a:p>
          <a:p>
            <a:pPr marL="0" indent="0" defTabSz="480060">
              <a:spcBef>
                <a:spcPts val="3400"/>
              </a:spcBef>
              <a:buSzTx/>
              <a:buNone/>
              <a:defRPr sz="3360"/>
            </a:pPr>
            <a:r>
              <a:rPr lang="en-US" dirty="0"/>
              <a:t>145 </a:t>
            </a:r>
            <a:r>
              <a:rPr lang="en-US" dirty="0" err="1"/>
              <a:t>Izaac</a:t>
            </a:r>
            <a:r>
              <a:rPr lang="en-US" dirty="0"/>
              <a:t> JA, Zhan X, </a:t>
            </a:r>
            <a:r>
              <a:rPr lang="en-US" dirty="0" err="1"/>
              <a:t>Bian</a:t>
            </a:r>
            <a:r>
              <a:rPr lang="en-US" dirty="0"/>
              <a:t> Z, et al. Centrality measure based on continuous-time quantum walks and experimental realization. Phys Rev A. 2017;95(3):032318.</a:t>
            </a:r>
          </a:p>
          <a:p>
            <a:pPr marL="0" indent="0" defTabSz="480060">
              <a:spcBef>
                <a:spcPts val="3400"/>
              </a:spcBef>
              <a:buSzTx/>
              <a:buNone/>
              <a:defRPr sz="3360"/>
            </a:pPr>
            <a:endParaRPr lang="en-US" dirty="0"/>
          </a:p>
          <a:p>
            <a:pPr marL="0" indent="0" defTabSz="480060">
              <a:spcBef>
                <a:spcPts val="3400"/>
              </a:spcBef>
              <a:buSzTx/>
              <a:buNone/>
              <a:defRPr sz="3360"/>
            </a:pPr>
            <a:endParaRPr lang="en-US" dirty="0"/>
          </a:p>
        </p:txBody>
      </p:sp>
    </p:spTree>
    <p:extLst>
      <p:ext uri="{BB962C8B-B14F-4D97-AF65-F5344CB8AC3E}">
        <p14:creationId xmlns:p14="http://schemas.microsoft.com/office/powerpoint/2010/main" val="328742286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einshtein-bor.jpg" descr="einshtein-bor.jpg"/>
          <p:cNvPicPr>
            <a:picLocks noGrp="1"/>
          </p:cNvPicPr>
          <p:nvPr>
            <p:ph type="pic" idx="21"/>
          </p:nvPr>
        </p:nvPicPr>
        <p:blipFill>
          <a:blip r:embed="rId2"/>
          <a:stretch>
            <a:fillRect/>
          </a:stretch>
        </p:blipFill>
        <p:spPr>
          <a:xfrm>
            <a:off x="13068300" y="2070100"/>
            <a:ext cx="10198100" cy="9563100"/>
          </a:xfrm>
          <a:prstGeom prst="rect">
            <a:avLst/>
          </a:prstGeom>
        </p:spPr>
      </p:pic>
      <p:sp>
        <p:nvSpPr>
          <p:cNvPr id="144" name="Три этапа"/>
          <p:cNvSpPr txBox="1">
            <a:spLocks noGrp="1"/>
          </p:cNvSpPr>
          <p:nvPr>
            <p:ph type="title"/>
          </p:nvPr>
        </p:nvSpPr>
        <p:spPr>
          <a:prstGeom prst="rect">
            <a:avLst/>
          </a:prstGeom>
        </p:spPr>
        <p:txBody>
          <a:bodyPr/>
          <a:lstStyle/>
          <a:p>
            <a:r>
              <a:t>Три этапа</a:t>
            </a:r>
          </a:p>
        </p:txBody>
      </p:sp>
      <p:sp>
        <p:nvSpPr>
          <p:cNvPr id="145" name="1920 - определен формализм квантовой механики…"/>
          <p:cNvSpPr txBox="1">
            <a:spLocks noGrp="1"/>
          </p:cNvSpPr>
          <p:nvPr>
            <p:ph type="body" sz="quarter" idx="1"/>
          </p:nvPr>
        </p:nvSpPr>
        <p:spPr>
          <a:prstGeom prst="rect">
            <a:avLst/>
          </a:prstGeom>
        </p:spPr>
        <p:txBody>
          <a:bodyPr/>
          <a:lstStyle/>
          <a:p>
            <a:pPr algn="l" defTabSz="536067">
              <a:defRPr sz="3216"/>
            </a:pPr>
            <a:r>
              <a:t>1920 - определен формализм квантовой механики</a:t>
            </a:r>
          </a:p>
          <a:p>
            <a:pPr algn="l" defTabSz="536067">
              <a:defRPr sz="3216"/>
            </a:pPr>
            <a:endParaRPr/>
          </a:p>
          <a:p>
            <a:pPr algn="l" defTabSz="536067">
              <a:defRPr sz="3216"/>
            </a:pPr>
            <a:r>
              <a:t>1932 - Ньюман завершил базовые элементы нерелятивистского квантового описания мира[16]</a:t>
            </a:r>
          </a:p>
          <a:p>
            <a:pPr algn="l" defTabSz="536067">
              <a:defRPr sz="3216"/>
            </a:pPr>
            <a:endParaRPr/>
          </a:p>
          <a:p>
            <a:pPr algn="l" defTabSz="536067">
              <a:defRPr sz="3216"/>
            </a:pPr>
            <a:r>
              <a:t>1960 - пересмотр квантовой механики</a:t>
            </a:r>
          </a:p>
          <a:p>
            <a:pPr algn="l" defTabSz="536067">
              <a:defRPr sz="3216"/>
            </a:pPr>
            <a:endParaRPr/>
          </a:p>
          <a:p>
            <a:pPr algn="l" defTabSz="536067">
              <a:defRPr sz="3216"/>
            </a:pPr>
            <a:r>
              <a:t>1970-1990 - результаты пересмотра подвергнуты проверки</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Были поставлены вопросы:"/>
          <p:cNvSpPr txBox="1">
            <a:spLocks noGrp="1"/>
          </p:cNvSpPr>
          <p:nvPr>
            <p:ph type="title"/>
          </p:nvPr>
        </p:nvSpPr>
        <p:spPr>
          <a:prstGeom prst="rect">
            <a:avLst/>
          </a:prstGeom>
        </p:spPr>
        <p:txBody>
          <a:bodyPr/>
          <a:lstStyle/>
          <a:p>
            <a:r>
              <a:t>Были поставлены вопросы:</a:t>
            </a:r>
          </a:p>
        </p:txBody>
      </p:sp>
      <p:sp>
        <p:nvSpPr>
          <p:cNvPr id="148" name="1935 A.  Einstein,  B.  Podolsky,  and  N.  Rosen, 1964 J. Bell Объясняется ли квантовая случайность локальными скрытыми переменными, кодирующими элементы реальности [2,3]…"/>
          <p:cNvSpPr txBox="1">
            <a:spLocks noGrp="1"/>
          </p:cNvSpPr>
          <p:nvPr>
            <p:ph type="body" idx="1"/>
          </p:nvPr>
        </p:nvSpPr>
        <p:spPr>
          <a:prstGeom prst="rect">
            <a:avLst/>
          </a:prstGeom>
        </p:spPr>
        <p:txBody>
          <a:bodyPr/>
          <a:lstStyle/>
          <a:p>
            <a:pPr marL="534923" indent="-534923" defTabSz="624077">
              <a:spcBef>
                <a:spcPts val="4400"/>
              </a:spcBef>
              <a:buBlip>
                <a:blip r:embed="rId2"/>
              </a:buBlip>
              <a:defRPr sz="4368"/>
            </a:pPr>
            <a:r>
              <a:t>1935 A.  Einstein,  B.  Podolsky,  and  N.  Rosen, 1964 J. Bell</a:t>
            </a:r>
            <a:br/>
            <a:r>
              <a:t>Объясняется ли квантовая случайность локальными скрытыми переменными, кодирующими элементы реальности [2,3]</a:t>
            </a:r>
          </a:p>
          <a:p>
            <a:pPr marL="534923" indent="-534923" defTabSz="624077">
              <a:spcBef>
                <a:spcPts val="4400"/>
              </a:spcBef>
              <a:buBlip>
                <a:blip r:embed="rId2"/>
              </a:buBlip>
              <a:defRPr sz="4368"/>
            </a:pPr>
            <a:r>
              <a:t>2003 W. H. Zurek</a:t>
            </a:r>
            <a:br/>
            <a:r>
              <a:t>Почему не наблюдается суперпозиция и интерференция макроскопических состояний [4]</a:t>
            </a:r>
          </a:p>
          <a:p>
            <a:pPr marL="534923" indent="-534923" defTabSz="624077">
              <a:spcBef>
                <a:spcPts val="4400"/>
              </a:spcBef>
              <a:buBlip>
                <a:blip r:embed="rId2"/>
              </a:buBlip>
              <a:defRPr sz="4368"/>
            </a:pPr>
            <a:r>
              <a:t>1953  E. Schrödinger, 1986 W.  Nagourney,  J.  Sandberg,  and  H.  Dehmelt ...</a:t>
            </a:r>
            <a:br/>
            <a:r>
              <a:t>Происходят ли квантовые скачки [5-10]</a:t>
            </a:r>
          </a:p>
          <a:p>
            <a:pPr marL="534923" indent="-534923" defTabSz="624077">
              <a:spcBef>
                <a:spcPts val="4400"/>
              </a:spcBef>
              <a:buBlip>
                <a:blip r:embed="rId2"/>
              </a:buBlip>
              <a:defRPr sz="4368"/>
            </a:pPr>
            <a:r>
              <a:t>1992 N.  Gisin  and  I.  C.  Percival,...  </a:t>
            </a:r>
            <a:br/>
            <a:r>
              <a:t>Как происходит квантовое измерение в непрерывном времени [10-12]</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Полное понимание квантового формализма выросло из ряда новых и/или пересмотренных концепций:"/>
          <p:cNvSpPr txBox="1">
            <a:spLocks noGrp="1"/>
          </p:cNvSpPr>
          <p:nvPr>
            <p:ph type="title"/>
          </p:nvPr>
        </p:nvSpPr>
        <p:spPr>
          <a:xfrm>
            <a:off x="1651594" y="4724241"/>
            <a:ext cx="20320001" cy="2159001"/>
          </a:xfrm>
          <a:prstGeom prst="rect">
            <a:avLst/>
          </a:prstGeom>
        </p:spPr>
        <p:txBody>
          <a:bodyPr/>
          <a:lstStyle>
            <a:lvl1pPr defTabSz="560069">
              <a:defRPr sz="7000">
                <a:effectLst>
                  <a:outerShdw blurRad="17780" dist="17780" dir="15900000" rotWithShape="0">
                    <a:srgbClr val="595650">
                      <a:alpha val="33000"/>
                    </a:srgbClr>
                  </a:outerShdw>
                </a:effectLst>
              </a:defRPr>
            </a:lvl1pPr>
          </a:lstStyle>
          <a:p>
            <a:r>
              <a:t>Полное понимание квантового формализма выросло из ряда новых и/или пересмотренных концепций:</a:t>
            </a:r>
          </a:p>
        </p:txBody>
      </p:sp>
      <p:sp>
        <p:nvSpPr>
          <p:cNvPr id="151" name="запутанность[2,3,13-16]…"/>
          <p:cNvSpPr txBox="1">
            <a:spLocks noGrp="1"/>
          </p:cNvSpPr>
          <p:nvPr>
            <p:ph type="body" sz="half" idx="1"/>
          </p:nvPr>
        </p:nvSpPr>
        <p:spPr>
          <a:xfrm>
            <a:off x="1651594" y="6876921"/>
            <a:ext cx="20320001" cy="6515760"/>
          </a:xfrm>
          <a:prstGeom prst="rect">
            <a:avLst/>
          </a:prstGeom>
        </p:spPr>
        <p:txBody>
          <a:bodyPr/>
          <a:lstStyle/>
          <a:p>
            <a:pPr marL="370332" indent="-370332" defTabSz="432054">
              <a:spcBef>
                <a:spcPts val="3000"/>
              </a:spcBef>
              <a:buBlip>
                <a:blip r:embed="rId2"/>
              </a:buBlip>
              <a:defRPr sz="3024"/>
            </a:pPr>
            <a:r>
              <a:t>запутанность[2,3,13-16]</a:t>
            </a:r>
          </a:p>
          <a:p>
            <a:pPr marL="370332" indent="-370332" defTabSz="432054">
              <a:spcBef>
                <a:spcPts val="3000"/>
              </a:spcBef>
              <a:buBlip>
                <a:blip r:embed="rId2"/>
              </a:buBlip>
              <a:defRPr sz="3024"/>
            </a:pPr>
            <a:r>
              <a:t>контекстуальность[17-19]</a:t>
            </a:r>
          </a:p>
          <a:p>
            <a:pPr marL="370332" indent="-370332" defTabSz="432054">
              <a:spcBef>
                <a:spcPts val="3000"/>
              </a:spcBef>
              <a:buBlip>
                <a:blip r:embed="rId2"/>
              </a:buBlip>
              <a:defRPr sz="3024"/>
            </a:pPr>
            <a:r>
              <a:t>отрицательность квазивероятностей [20-22]</a:t>
            </a:r>
          </a:p>
          <a:p>
            <a:pPr marL="370332" indent="-370332" defTabSz="432054">
              <a:spcBef>
                <a:spcPts val="3000"/>
              </a:spcBef>
              <a:buBlip>
                <a:blip r:embed="rId2"/>
              </a:buBlip>
              <a:defRPr sz="3024"/>
            </a:pPr>
            <a:r>
              <a:t>декогеренция [4]</a:t>
            </a:r>
          </a:p>
          <a:p>
            <a:pPr marL="370332" indent="-370332" defTabSz="432054">
              <a:spcBef>
                <a:spcPts val="3000"/>
              </a:spcBef>
              <a:buBlip>
                <a:blip r:embed="rId2"/>
              </a:buBlip>
              <a:defRPr sz="3024"/>
            </a:pPr>
            <a:r>
              <a:t>запрет клонирования [23]</a:t>
            </a:r>
          </a:p>
          <a:p>
            <a:pPr marL="370332" indent="-370332" defTabSz="432054">
              <a:spcBef>
                <a:spcPts val="3000"/>
              </a:spcBef>
              <a:buBlip>
                <a:blip r:embed="rId2"/>
              </a:buBlip>
              <a:defRPr sz="3024"/>
            </a:pPr>
            <a:r>
              <a:t>квантовые траектории [11,12,24,25]</a:t>
            </a:r>
          </a:p>
          <a:p>
            <a:pPr marL="0" indent="0" defTabSz="432054">
              <a:spcBef>
                <a:spcPts val="3000"/>
              </a:spcBef>
              <a:buSzTx/>
              <a:buNone/>
              <a:defRPr sz="3024"/>
            </a:pPr>
            <a:r>
              <a:t>Проверка этих концепций в лаборатории была новой формой фундаментальных исследований, отличной от исследований новых состояний конденсированной материи или новой физики, выходящей за рамки стандартной модели.</a:t>
            </a:r>
          </a:p>
        </p:txBody>
      </p:sp>
      <p:pic>
        <p:nvPicPr>
          <p:cNvPr id="152" name="Image" descr="Image"/>
          <p:cNvPicPr>
            <a:picLocks noChangeAspect="1"/>
          </p:cNvPicPr>
          <p:nvPr/>
        </p:nvPicPr>
        <p:blipFill>
          <a:blip r:embed="rId3"/>
          <a:stretch>
            <a:fillRect/>
          </a:stretch>
        </p:blipFill>
        <p:spPr>
          <a:xfrm>
            <a:off x="1914674" y="418084"/>
            <a:ext cx="6447796" cy="3672255"/>
          </a:xfrm>
          <a:prstGeom prst="rect">
            <a:avLst/>
          </a:prstGeom>
          <a:ln w="12700">
            <a:miter lim="400000"/>
          </a:ln>
        </p:spPr>
      </p:pic>
      <p:sp>
        <p:nvSpPr>
          <p:cNvPr id="153" name="- Ландау Л.Д., Лифшиц Е.М., Питаевский Л.П.…"/>
          <p:cNvSpPr txBox="1"/>
          <p:nvPr/>
        </p:nvSpPr>
        <p:spPr>
          <a:xfrm>
            <a:off x="8951441" y="1479511"/>
            <a:ext cx="13100175"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Ландау Л.Д., Лифшиц Е.М., Питаевский Л.П.</a:t>
            </a:r>
          </a:p>
          <a:p>
            <a:r>
              <a:t>Теоретическая физика</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TotalTime>
  <Words>7847</Words>
  <Application>Microsoft Office PowerPoint</Application>
  <PresentationFormat>Произвольный</PresentationFormat>
  <Paragraphs>402</Paragraphs>
  <Slides>68</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68</vt:i4>
      </vt:variant>
    </vt:vector>
  </HeadingPairs>
  <TitlesOfParts>
    <vt:vector size="73" baseType="lpstr">
      <vt:lpstr>Baskerville</vt:lpstr>
      <vt:lpstr>Helvetica Neue</vt:lpstr>
      <vt:lpstr>Kelson Sans RU</vt:lpstr>
      <vt:lpstr>Open Sans</vt:lpstr>
      <vt:lpstr>LeatherBook</vt:lpstr>
      <vt:lpstr>Презентация PowerPoint</vt:lpstr>
      <vt:lpstr>2-я квантовая революция</vt:lpstr>
      <vt:lpstr>QIS - Quantum Information Science</vt:lpstr>
      <vt:lpstr>Ускорение квантовой революции</vt:lpstr>
      <vt:lpstr>Историческая справка</vt:lpstr>
      <vt:lpstr>Квантовая механика</vt:lpstr>
      <vt:lpstr>Три этапа</vt:lpstr>
      <vt:lpstr>Были поставлены вопросы:</vt:lpstr>
      <vt:lpstr>Полное понимание квантового формализма выросло из ряда новых и/или пересмотренных концепций:</vt:lpstr>
      <vt:lpstr>Возможность управлять квантовыми полями и материей</vt:lpstr>
      <vt:lpstr>Инструменты</vt:lpstr>
      <vt:lpstr>Cavity QED</vt:lpstr>
      <vt:lpstr>Circuit QED</vt:lpstr>
      <vt:lpstr>Возникли новые вопросы</vt:lpstr>
      <vt:lpstr>Информатика</vt:lpstr>
      <vt:lpstr>Машина Тьюринга</vt:lpstr>
      <vt:lpstr>Абстрагирование компьютера</vt:lpstr>
      <vt:lpstr>Клод Шеннон</vt:lpstr>
      <vt:lpstr>Энтропия</vt:lpstr>
      <vt:lpstr>E.T. Jaynes</vt:lpstr>
      <vt:lpstr>Возвращение физики в теорию информации</vt:lpstr>
      <vt:lpstr>P. Benioff</vt:lpstr>
      <vt:lpstr>Р.Фейнман и Д.Дойч</vt:lpstr>
      <vt:lpstr>Позитивный взгляд</vt:lpstr>
      <vt:lpstr>Поставлены вопросы</vt:lpstr>
      <vt:lpstr>Инженерные вопросы</vt:lpstr>
      <vt:lpstr>С.Арош и Д.Раймонд </vt:lpstr>
      <vt:lpstr>Теоретический прогресс</vt:lpstr>
      <vt:lpstr>Инженерный прогресс</vt:lpstr>
      <vt:lpstr>Квантовая химия</vt:lpstr>
      <vt:lpstr>Новые структуры</vt:lpstr>
      <vt:lpstr>NISQ-процессоры [73]</vt:lpstr>
      <vt:lpstr>Потенциальное приложение NISQ</vt:lpstr>
      <vt:lpstr>Модель вычислений</vt:lpstr>
      <vt:lpstr>Аналоговые вычисления</vt:lpstr>
      <vt:lpstr>Теоретическая модель</vt:lpstr>
      <vt:lpstr>Универсальность квантового компьютера</vt:lpstr>
      <vt:lpstr>Подходы к программированию</vt:lpstr>
      <vt:lpstr>Гамильтониановое управление</vt:lpstr>
      <vt:lpstr>Унитарное управление</vt:lpstr>
      <vt:lpstr>Текущее состояние</vt:lpstr>
      <vt:lpstr>Презентация PowerPoint</vt:lpstr>
      <vt:lpstr>Алмазные полости</vt:lpstr>
      <vt:lpstr>Алмазные полости - схема</vt:lpstr>
      <vt:lpstr>Ионные ловушки</vt:lpstr>
      <vt:lpstr>Топологические кубиты</vt:lpstr>
      <vt:lpstr>Применение QIS в биоинженерии и ядерной медицине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Список литературы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Использование Источников Ионизирующего Излучения в Quatum Information Systems</dc:title>
  <dc:creator>Ilya.Yukhnovskiy</dc:creator>
  <cp:lastModifiedBy>Ilya Juhnowski</cp:lastModifiedBy>
  <cp:revision>12</cp:revision>
  <dcterms:modified xsi:type="dcterms:W3CDTF">2021-12-21T20:35:15Z</dcterms:modified>
</cp:coreProperties>
</file>